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20104100" cy="11309350"/>
  <p:notesSz cx="20104100" cy="113093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797"/>
  </p:normalViewPr>
  <p:slideViewPr>
    <p:cSldViewPr>
      <p:cViewPr>
        <p:scale>
          <a:sx n="70" d="100"/>
          <a:sy n="70" d="100"/>
        </p:scale>
        <p:origin x="-294"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chemeClr val="bg1"/>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735" cy="11308715"/>
          </a:xfrm>
          <a:custGeom>
            <a:avLst/>
            <a:gdLst/>
            <a:ahLst/>
            <a:cxnLst/>
            <a:rect l="l" t="t" r="r" b="b"/>
            <a:pathLst>
              <a:path w="20104735" h="11308715">
                <a:moveTo>
                  <a:pt x="0" y="11308563"/>
                </a:moveTo>
                <a:lnTo>
                  <a:pt x="20104113" y="11308563"/>
                </a:lnTo>
                <a:lnTo>
                  <a:pt x="20104113" y="0"/>
                </a:lnTo>
                <a:lnTo>
                  <a:pt x="0" y="0"/>
                </a:lnTo>
                <a:lnTo>
                  <a:pt x="0" y="11308563"/>
                </a:lnTo>
                <a:close/>
              </a:path>
            </a:pathLst>
          </a:custGeom>
          <a:solidFill>
            <a:srgbClr val="0072BC"/>
          </a:solidFill>
        </p:spPr>
        <p:txBody>
          <a:bodyPr wrap="square" lIns="0" tIns="0" rIns="0" bIns="0" rtlCol="0"/>
          <a:lstStyle/>
          <a:p>
            <a:endParaRPr/>
          </a:p>
        </p:txBody>
      </p:sp>
      <p:sp>
        <p:nvSpPr>
          <p:cNvPr id="17" name="bk object 17"/>
          <p:cNvSpPr/>
          <p:nvPr/>
        </p:nvSpPr>
        <p:spPr>
          <a:xfrm>
            <a:off x="0" y="0"/>
            <a:ext cx="20104100" cy="1130855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030335"/>
            <a:ext cx="20104735" cy="1243965"/>
          </a:xfrm>
          <a:custGeom>
            <a:avLst/>
            <a:gdLst/>
            <a:ahLst/>
            <a:cxnLst/>
            <a:rect l="l" t="t" r="r" b="b"/>
            <a:pathLst>
              <a:path w="20104735" h="1243964">
                <a:moveTo>
                  <a:pt x="0" y="1243937"/>
                </a:moveTo>
                <a:lnTo>
                  <a:pt x="20104118" y="1243937"/>
                </a:lnTo>
                <a:lnTo>
                  <a:pt x="20104118" y="0"/>
                </a:lnTo>
                <a:lnTo>
                  <a:pt x="0" y="0"/>
                </a:lnTo>
                <a:lnTo>
                  <a:pt x="0" y="1243937"/>
                </a:lnTo>
                <a:close/>
              </a:path>
            </a:pathLst>
          </a:custGeom>
          <a:solidFill>
            <a:srgbClr val="0072BC"/>
          </a:solidFill>
        </p:spPr>
        <p:txBody>
          <a:bodyPr wrap="square" lIns="0" tIns="0" rIns="0" bIns="0" rtlCol="0"/>
          <a:lstStyle/>
          <a:p>
            <a:endParaRPr/>
          </a:p>
        </p:txBody>
      </p:sp>
      <p:sp>
        <p:nvSpPr>
          <p:cNvPr id="17" name="bk object 17"/>
          <p:cNvSpPr/>
          <p:nvPr/>
        </p:nvSpPr>
        <p:spPr>
          <a:xfrm>
            <a:off x="0" y="0"/>
            <a:ext cx="20104100" cy="1130855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k object 18"/>
          <p:cNvSpPr/>
          <p:nvPr/>
        </p:nvSpPr>
        <p:spPr>
          <a:xfrm>
            <a:off x="16212776" y="828911"/>
            <a:ext cx="3117498" cy="165818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992505" y="1298487"/>
            <a:ext cx="18119088" cy="669289"/>
          </a:xfrm>
          <a:prstGeom prst="rect">
            <a:avLst/>
          </a:prstGeom>
        </p:spPr>
        <p:txBody>
          <a:bodyPr wrap="square" lIns="0" tIns="0" rIns="0" bIns="0">
            <a:spAutoFit/>
          </a:bodyPr>
          <a:lstStyle>
            <a:lvl1pPr>
              <a:defRPr sz="4200" b="1" i="0">
                <a:solidFill>
                  <a:schemeClr val="bg1"/>
                </a:solidFill>
                <a:latin typeface="Arial"/>
                <a:cs typeface="Arial"/>
              </a:defRPr>
            </a:lvl1pPr>
          </a:lstStyle>
          <a:p>
            <a:endParaRPr/>
          </a:p>
        </p:txBody>
      </p:sp>
      <p:sp>
        <p:nvSpPr>
          <p:cNvPr id="3" name="Holder 3"/>
          <p:cNvSpPr>
            <a:spLocks noGrp="1"/>
          </p:cNvSpPr>
          <p:nvPr>
            <p:ph type="body" idx="1"/>
          </p:nvPr>
        </p:nvSpPr>
        <p:spPr>
          <a:xfrm>
            <a:off x="1017635" y="2894410"/>
            <a:ext cx="18068828" cy="302387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7/20/18</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hyperlink" Target="http://www.iaato.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aato.org/"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mailto:iaato@iaato.org"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iaato.org/"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67746" y="5175938"/>
            <a:ext cx="8367395" cy="1041400"/>
          </a:xfrm>
          <a:prstGeom prst="rect">
            <a:avLst/>
          </a:prstGeom>
        </p:spPr>
        <p:txBody>
          <a:bodyPr vert="horz" wrap="square" lIns="0" tIns="14604" rIns="0" bIns="0" rtlCol="0">
            <a:spAutoFit/>
          </a:bodyPr>
          <a:lstStyle/>
          <a:p>
            <a:pPr marL="12700">
              <a:lnSpc>
                <a:spcPct val="100000"/>
              </a:lnSpc>
              <a:spcBef>
                <a:spcPts val="114"/>
              </a:spcBef>
            </a:pPr>
            <a:r>
              <a:rPr lang="de-DE" sz="6650" b="1" dirty="0">
                <a:solidFill>
                  <a:srgbClr val="FFFFFF"/>
                </a:solidFill>
                <a:latin typeface="Arial"/>
                <a:cs typeface="Arial"/>
              </a:rPr>
              <a:t>Marketing Antarktis</a:t>
            </a:r>
            <a:endParaRPr sz="6650" dirty="0">
              <a:latin typeface="Arial"/>
              <a:cs typeface="Arial"/>
            </a:endParaRPr>
          </a:p>
        </p:txBody>
      </p:sp>
      <p:sp>
        <p:nvSpPr>
          <p:cNvPr id="3" name="object 3"/>
          <p:cNvSpPr txBox="1"/>
          <p:nvPr/>
        </p:nvSpPr>
        <p:spPr>
          <a:xfrm>
            <a:off x="1136650" y="6520100"/>
            <a:ext cx="17195165" cy="2205091"/>
          </a:xfrm>
          <a:prstGeom prst="rect">
            <a:avLst/>
          </a:prstGeom>
        </p:spPr>
        <p:txBody>
          <a:bodyPr vert="horz" wrap="square" lIns="0" tIns="12065" rIns="0" bIns="0" rtlCol="0">
            <a:spAutoFit/>
          </a:bodyPr>
          <a:lstStyle/>
          <a:p>
            <a:pPr marR="5080" indent="12700" algn="ctr">
              <a:lnSpc>
                <a:spcPct val="100000"/>
              </a:lnSpc>
              <a:spcBef>
                <a:spcPts val="95"/>
              </a:spcBef>
            </a:pPr>
            <a:r>
              <a:rPr lang="de-DE" sz="4750" b="1" spc="-5" dirty="0">
                <a:solidFill>
                  <a:srgbClr val="FFFFFF"/>
                </a:solidFill>
                <a:latin typeface="Arial"/>
                <a:cs typeface="Arial"/>
              </a:rPr>
              <a:t>Ein Ratgeber der IAATO für Mitarbeiter und Vertreter </a:t>
            </a:r>
            <a:r>
              <a:rPr lang="de-DE" sz="4750" b="1" spc="-5" dirty="0" smtClean="0">
                <a:solidFill>
                  <a:srgbClr val="FFFFFF"/>
                </a:solidFill>
                <a:latin typeface="Arial"/>
                <a:cs typeface="Arial"/>
              </a:rPr>
              <a:t/>
            </a:r>
            <a:br>
              <a:rPr lang="de-DE" sz="4750" b="1" spc="-5" dirty="0" smtClean="0">
                <a:solidFill>
                  <a:srgbClr val="FFFFFF"/>
                </a:solidFill>
                <a:latin typeface="Arial"/>
                <a:cs typeface="Arial"/>
              </a:rPr>
            </a:br>
            <a:r>
              <a:rPr lang="de-DE" sz="4750" b="1" spc="-5" dirty="0" smtClean="0">
                <a:solidFill>
                  <a:srgbClr val="FFFFFF"/>
                </a:solidFill>
                <a:latin typeface="Arial"/>
                <a:cs typeface="Arial"/>
              </a:rPr>
              <a:t>von IAATO-Mitgliedern im </a:t>
            </a:r>
            <a:r>
              <a:rPr lang="de-DE" sz="4750" b="1" spc="-5" dirty="0">
                <a:solidFill>
                  <a:srgbClr val="FFFFFF"/>
                </a:solidFill>
                <a:latin typeface="Arial"/>
                <a:cs typeface="Arial"/>
              </a:rPr>
              <a:t>Bereich Marketing/Öffentlichkeitsarbeit</a:t>
            </a:r>
            <a:endParaRPr sz="4750" dirty="0">
              <a:latin typeface="Arial"/>
              <a:cs typeface="Arial"/>
            </a:endParaRPr>
          </a:p>
        </p:txBody>
      </p:sp>
      <p:sp>
        <p:nvSpPr>
          <p:cNvPr id="4" name="object 4"/>
          <p:cNvSpPr/>
          <p:nvPr/>
        </p:nvSpPr>
        <p:spPr>
          <a:xfrm>
            <a:off x="7186800" y="1521061"/>
            <a:ext cx="5720609" cy="304275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8708186" y="1855810"/>
            <a:ext cx="0" cy="2373630"/>
          </a:xfrm>
          <a:custGeom>
            <a:avLst/>
            <a:gdLst/>
            <a:ahLst/>
            <a:cxnLst/>
            <a:rect l="l" t="t" r="r" b="b"/>
            <a:pathLst>
              <a:path h="2373629">
                <a:moveTo>
                  <a:pt x="0" y="0"/>
                </a:moveTo>
                <a:lnTo>
                  <a:pt x="0" y="2373251"/>
                </a:lnTo>
              </a:path>
            </a:pathLst>
          </a:custGeom>
          <a:ln w="21126">
            <a:solidFill>
              <a:srgbClr val="FFFFFF"/>
            </a:solidFill>
          </a:ln>
        </p:spPr>
        <p:txBody>
          <a:bodyPr wrap="square" lIns="0" tIns="0" rIns="0" bIns="0" rtlCol="0"/>
          <a:lstStyle/>
          <a:p>
            <a:endParaRPr/>
          </a:p>
        </p:txBody>
      </p:sp>
      <p:sp>
        <p:nvSpPr>
          <p:cNvPr id="6" name="object 6"/>
          <p:cNvSpPr/>
          <p:nvPr/>
        </p:nvSpPr>
        <p:spPr>
          <a:xfrm>
            <a:off x="7273859" y="1584018"/>
            <a:ext cx="2868877" cy="266039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7295722" y="2995677"/>
            <a:ext cx="93980" cy="93980"/>
          </a:xfrm>
          <a:custGeom>
            <a:avLst/>
            <a:gdLst/>
            <a:ahLst/>
            <a:cxnLst/>
            <a:rect l="l" t="t" r="r" b="b"/>
            <a:pathLst>
              <a:path w="93979" h="93980">
                <a:moveTo>
                  <a:pt x="93525" y="93525"/>
                </a:moveTo>
                <a:lnTo>
                  <a:pt x="0" y="93525"/>
                </a:lnTo>
                <a:lnTo>
                  <a:pt x="0" y="0"/>
                </a:lnTo>
                <a:lnTo>
                  <a:pt x="93525" y="0"/>
                </a:lnTo>
                <a:lnTo>
                  <a:pt x="93525" y="93525"/>
                </a:lnTo>
                <a:close/>
              </a:path>
            </a:pathLst>
          </a:custGeom>
          <a:solidFill>
            <a:srgbClr val="0072BC"/>
          </a:solidFill>
        </p:spPr>
        <p:txBody>
          <a:bodyPr wrap="square" lIns="0" tIns="0" rIns="0" bIns="0" rtlCol="0"/>
          <a:lstStyle/>
          <a:p>
            <a:endParaRPr/>
          </a:p>
        </p:txBody>
      </p:sp>
      <p:sp>
        <p:nvSpPr>
          <p:cNvPr id="8" name="object 8"/>
          <p:cNvSpPr/>
          <p:nvPr/>
        </p:nvSpPr>
        <p:spPr>
          <a:xfrm>
            <a:off x="10027129" y="2995677"/>
            <a:ext cx="93980" cy="93980"/>
          </a:xfrm>
          <a:custGeom>
            <a:avLst/>
            <a:gdLst/>
            <a:ahLst/>
            <a:cxnLst/>
            <a:rect l="l" t="t" r="r" b="b"/>
            <a:pathLst>
              <a:path w="93979" h="93980">
                <a:moveTo>
                  <a:pt x="93525" y="93525"/>
                </a:moveTo>
                <a:lnTo>
                  <a:pt x="0" y="93525"/>
                </a:lnTo>
                <a:lnTo>
                  <a:pt x="0" y="0"/>
                </a:lnTo>
                <a:lnTo>
                  <a:pt x="93525" y="0"/>
                </a:lnTo>
                <a:lnTo>
                  <a:pt x="93525" y="93525"/>
                </a:lnTo>
                <a:close/>
              </a:path>
            </a:pathLst>
          </a:custGeom>
          <a:solidFill>
            <a:srgbClr val="0072BC"/>
          </a:solidFill>
        </p:spPr>
        <p:txBody>
          <a:bodyPr wrap="square" lIns="0" tIns="0" rIns="0" bIns="0" rtlCol="0"/>
          <a:lstStyle/>
          <a:p>
            <a:endParaRPr/>
          </a:p>
        </p:txBody>
      </p:sp>
      <p:sp>
        <p:nvSpPr>
          <p:cNvPr id="9" name="object 9"/>
          <p:cNvSpPr txBox="1"/>
          <p:nvPr/>
        </p:nvSpPr>
        <p:spPr>
          <a:xfrm>
            <a:off x="15860712" y="9869649"/>
            <a:ext cx="3370579" cy="615950"/>
          </a:xfrm>
          <a:prstGeom prst="rect">
            <a:avLst/>
          </a:prstGeom>
        </p:spPr>
        <p:txBody>
          <a:bodyPr vert="horz" wrap="square" lIns="0" tIns="15875" rIns="0" bIns="0" rtlCol="0">
            <a:spAutoFit/>
          </a:bodyPr>
          <a:lstStyle/>
          <a:p>
            <a:pPr marL="12700">
              <a:lnSpc>
                <a:spcPct val="100000"/>
              </a:lnSpc>
              <a:spcBef>
                <a:spcPts val="125"/>
              </a:spcBef>
            </a:pPr>
            <a:r>
              <a:rPr sz="3850" b="1" i="1" spc="10" dirty="0">
                <a:solidFill>
                  <a:srgbClr val="FFFFFF"/>
                </a:solidFill>
                <a:latin typeface="Arial-BoldItalicMT"/>
                <a:cs typeface="Arial-BoldItalicMT"/>
                <a:hlinkClick r:id="rId4"/>
              </a:rPr>
              <a:t>ww</a:t>
            </a:r>
            <a:r>
              <a:rPr sz="3850" b="1" i="1" spc="-135" dirty="0">
                <a:solidFill>
                  <a:srgbClr val="FFFFFF"/>
                </a:solidFill>
                <a:latin typeface="Arial-BoldItalicMT"/>
                <a:cs typeface="Arial-BoldItalicMT"/>
                <a:hlinkClick r:id="rId4"/>
              </a:rPr>
              <a:t>w</a:t>
            </a:r>
            <a:r>
              <a:rPr sz="3850" b="1" i="1" spc="5" dirty="0">
                <a:solidFill>
                  <a:srgbClr val="FFFFFF"/>
                </a:solidFill>
                <a:latin typeface="Arial-BoldItalicMT"/>
                <a:cs typeface="Arial-BoldItalicMT"/>
                <a:hlinkClick r:id="rId4"/>
              </a:rPr>
              <a:t>.iaato.org</a:t>
            </a:r>
            <a:endParaRPr sz="3850">
              <a:latin typeface="Arial-BoldItalicMT"/>
              <a:cs typeface="Arial-BoldItalicM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txBox="1"/>
          <p:nvPr/>
        </p:nvSpPr>
        <p:spPr>
          <a:xfrm>
            <a:off x="1017635" y="2894410"/>
            <a:ext cx="13544550" cy="8036431"/>
          </a:xfrm>
          <a:prstGeom prst="rect">
            <a:avLst/>
          </a:prstGeom>
        </p:spPr>
        <p:txBody>
          <a:bodyPr vert="horz" wrap="square" lIns="0" tIns="28575" rIns="0" bIns="0" rtlCol="0">
            <a:spAutoFit/>
          </a:bodyPr>
          <a:lstStyle/>
          <a:p>
            <a:pPr marL="364490" marR="6991984" indent="-351790">
              <a:lnSpc>
                <a:spcPts val="3770"/>
              </a:lnSpc>
              <a:spcBef>
                <a:spcPts val="225"/>
              </a:spcBef>
              <a:buChar char="●"/>
              <a:tabLst>
                <a:tab pos="365125" algn="l"/>
              </a:tabLst>
            </a:pPr>
            <a:r>
              <a:rPr lang="de-DE" sz="2600" spc="-10" dirty="0">
                <a:solidFill>
                  <a:srgbClr val="0072BC"/>
                </a:solidFill>
                <a:latin typeface="Arial"/>
                <a:cs typeface="Arial"/>
              </a:rPr>
              <a:t>Vergewissern Sie sich, dass Gäste und Personal oder deren </a:t>
            </a:r>
            <a:r>
              <a:rPr lang="de-DE" sz="2600" spc="-10" dirty="0" smtClean="0">
                <a:solidFill>
                  <a:srgbClr val="0072BC"/>
                </a:solidFill>
                <a:latin typeface="Arial"/>
                <a:cs typeface="Arial"/>
              </a:rPr>
              <a:t>Kleidung/Ausrüstung </a:t>
            </a:r>
            <a:r>
              <a:rPr lang="de-DE" sz="2600" spc="-10" dirty="0">
                <a:solidFill>
                  <a:srgbClr val="0072BC"/>
                </a:solidFill>
                <a:latin typeface="Arial"/>
                <a:cs typeface="Arial"/>
              </a:rPr>
              <a:t>nicht zu nah an Tieren wirken. Der Mindestabstand an Land beträgt 5 m/5 </a:t>
            </a:r>
            <a:r>
              <a:rPr lang="de-DE" sz="2600" spc="-10" dirty="0" err="1" smtClean="0">
                <a:solidFill>
                  <a:srgbClr val="0072BC"/>
                </a:solidFill>
                <a:latin typeface="Arial"/>
                <a:cs typeface="Arial"/>
              </a:rPr>
              <a:t>ft</a:t>
            </a:r>
            <a:r>
              <a:rPr sz="2600" spc="-5" dirty="0" smtClean="0">
                <a:solidFill>
                  <a:srgbClr val="0072BC"/>
                </a:solidFill>
                <a:latin typeface="Arial"/>
                <a:cs typeface="Arial"/>
              </a:rPr>
              <a:t>.</a:t>
            </a:r>
            <a:endParaRPr sz="2600" dirty="0">
              <a:latin typeface="Arial"/>
              <a:cs typeface="Arial"/>
            </a:endParaRPr>
          </a:p>
          <a:p>
            <a:pPr marL="364490" marR="6941184" indent="-351790">
              <a:lnSpc>
                <a:spcPts val="3770"/>
              </a:lnSpc>
              <a:spcBef>
                <a:spcPts val="985"/>
              </a:spcBef>
              <a:buChar char="●"/>
              <a:tabLst>
                <a:tab pos="365125" algn="l"/>
              </a:tabLst>
            </a:pPr>
            <a:r>
              <a:rPr lang="de-DE" sz="2600" spc="-10" dirty="0">
                <a:solidFill>
                  <a:srgbClr val="0072BC"/>
                </a:solidFill>
                <a:latin typeface="Arial"/>
                <a:cs typeface="Arial"/>
              </a:rPr>
              <a:t>Vergewissern Sie sich, dass die Bilder nicht den Eindruck vermitteln, dass Seefahrzeuge wie Kajaks oder andere kleine Boote und Schiffe zu nah an Robben und Walen wirken. Der Mindestabstand zu Walen beträgt 100 </a:t>
            </a:r>
            <a:r>
              <a:rPr lang="de-DE" sz="2600" spc="-10" dirty="0" smtClean="0">
                <a:solidFill>
                  <a:srgbClr val="0072BC"/>
                </a:solidFill>
                <a:latin typeface="Arial"/>
                <a:cs typeface="Arial"/>
              </a:rPr>
              <a:t>m</a:t>
            </a:r>
            <a:r>
              <a:rPr sz="2600" spc="-10" dirty="0" smtClean="0">
                <a:solidFill>
                  <a:srgbClr val="0072BC"/>
                </a:solidFill>
                <a:latin typeface="Arial"/>
                <a:cs typeface="Arial"/>
              </a:rPr>
              <a:t>.</a:t>
            </a:r>
            <a:endParaRPr sz="2600" dirty="0">
              <a:latin typeface="Arial"/>
              <a:cs typeface="Arial"/>
            </a:endParaRPr>
          </a:p>
          <a:p>
            <a:pPr marL="364490" marR="7252970" indent="-351790">
              <a:lnSpc>
                <a:spcPts val="3770"/>
              </a:lnSpc>
              <a:spcBef>
                <a:spcPts val="990"/>
              </a:spcBef>
              <a:buChar char="●"/>
              <a:tabLst>
                <a:tab pos="365125" algn="l"/>
              </a:tabLst>
            </a:pPr>
            <a:r>
              <a:rPr lang="de-DE" sz="2600" spc="-5" dirty="0">
                <a:solidFill>
                  <a:srgbClr val="0072BC"/>
                </a:solidFill>
                <a:latin typeface="Arial"/>
                <a:cs typeface="Arial"/>
              </a:rPr>
              <a:t>Bilder sollten nicht den Eindruck vermitteln, dass sich Luftfahrzeuge zu nah an Tieren befinden. Der Mindestabstand von Luftfahrzeugen zu Tieren beträgt 610 m/2.000 </a:t>
            </a:r>
            <a:r>
              <a:rPr lang="de-DE" sz="2600" spc="-5" dirty="0" err="1">
                <a:solidFill>
                  <a:srgbClr val="0072BC"/>
                </a:solidFill>
                <a:latin typeface="Arial"/>
                <a:cs typeface="Arial"/>
              </a:rPr>
              <a:t>ft</a:t>
            </a:r>
            <a:r>
              <a:rPr lang="de-DE" sz="2600" spc="-5" dirty="0">
                <a:solidFill>
                  <a:srgbClr val="0072BC"/>
                </a:solidFill>
                <a:latin typeface="Arial"/>
                <a:cs typeface="Arial"/>
              </a:rPr>
              <a:t> in der Luft und 930/½ Seemeilen am Boden</a:t>
            </a:r>
            <a:r>
              <a:rPr lang="de-DE" sz="2600" spc="-5" dirty="0" smtClean="0">
                <a:solidFill>
                  <a:srgbClr val="0072BC"/>
                </a:solidFill>
                <a:latin typeface="Arial"/>
                <a:cs typeface="Arial"/>
              </a:rPr>
              <a:t>.</a:t>
            </a:r>
            <a:endParaRPr sz="2600" dirty="0">
              <a:latin typeface="Arial"/>
              <a:cs typeface="Arial"/>
            </a:endParaRPr>
          </a:p>
        </p:txBody>
      </p:sp>
      <p:sp>
        <p:nvSpPr>
          <p:cNvPr id="4" name="object 4"/>
          <p:cNvSpPr/>
          <p:nvPr/>
        </p:nvSpPr>
        <p:spPr>
          <a:xfrm>
            <a:off x="8071823" y="3095067"/>
            <a:ext cx="10868197" cy="516827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8059233" y="3095067"/>
            <a:ext cx="10881360" cy="5168900"/>
          </a:xfrm>
          <a:custGeom>
            <a:avLst/>
            <a:gdLst/>
            <a:ahLst/>
            <a:cxnLst/>
            <a:rect l="l" t="t" r="r" b="b"/>
            <a:pathLst>
              <a:path w="10881360" h="5168900">
                <a:moveTo>
                  <a:pt x="0" y="5168276"/>
                </a:moveTo>
                <a:lnTo>
                  <a:pt x="10880792" y="5168276"/>
                </a:lnTo>
                <a:lnTo>
                  <a:pt x="10880792" y="0"/>
                </a:lnTo>
                <a:lnTo>
                  <a:pt x="0" y="0"/>
                </a:lnTo>
                <a:lnTo>
                  <a:pt x="0" y="5168276"/>
                </a:lnTo>
                <a:close/>
              </a:path>
            </a:pathLst>
          </a:custGeom>
          <a:ln w="221633">
            <a:solidFill>
              <a:srgbClr val="FFFFFF"/>
            </a:solidFill>
          </a:ln>
        </p:spPr>
        <p:txBody>
          <a:bodyPr wrap="square" lIns="0" tIns="0" rIns="0" bIns="0" rtlCol="0"/>
          <a:lstStyle/>
          <a:p>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p:nvPr/>
        </p:nvSpPr>
        <p:spPr>
          <a:xfrm>
            <a:off x="9279163" y="3072133"/>
            <a:ext cx="9683796" cy="645585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
        <p:nvSpPr>
          <p:cNvPr id="5" name="object 5"/>
          <p:cNvSpPr txBox="1"/>
          <p:nvPr/>
        </p:nvSpPr>
        <p:spPr>
          <a:xfrm>
            <a:off x="1017635" y="2894410"/>
            <a:ext cx="7675880" cy="7577074"/>
          </a:xfrm>
          <a:prstGeom prst="rect">
            <a:avLst/>
          </a:prstGeom>
        </p:spPr>
        <p:txBody>
          <a:bodyPr vert="horz" wrap="square" lIns="0" tIns="28575" rIns="0" bIns="0" rtlCol="0">
            <a:spAutoFit/>
          </a:bodyPr>
          <a:lstStyle/>
          <a:p>
            <a:pPr marL="12700" marR="250825">
              <a:lnSpc>
                <a:spcPts val="3770"/>
              </a:lnSpc>
              <a:spcBef>
                <a:spcPts val="225"/>
              </a:spcBef>
            </a:pPr>
            <a:r>
              <a:rPr lang="de-DE" sz="3150" spc="-5" dirty="0">
                <a:solidFill>
                  <a:srgbClr val="0072BC"/>
                </a:solidFill>
                <a:latin typeface="Arial"/>
                <a:cs typeface="Arial"/>
              </a:rPr>
              <a:t>Manchmal nähern sich antarktische Tiere aus Neugier dem Menschen. Ist dieses Verhalten auf einer Abbildung/Aufnahme zu sehen, fügen Sie eine Beschriftung hinzu, die erklärt, dass es die </a:t>
            </a:r>
            <a:r>
              <a:rPr lang="de-DE" sz="3150" i="1" spc="-5" dirty="0">
                <a:solidFill>
                  <a:srgbClr val="0072BC"/>
                </a:solidFill>
                <a:latin typeface="Arial"/>
                <a:cs typeface="Arial"/>
              </a:rPr>
              <a:t>Entscheidung des Tieres</a:t>
            </a:r>
            <a:r>
              <a:rPr lang="de-DE" sz="3150" spc="-5" dirty="0">
                <a:solidFill>
                  <a:srgbClr val="0072BC"/>
                </a:solidFill>
                <a:latin typeface="Arial"/>
                <a:cs typeface="Arial"/>
              </a:rPr>
              <a:t> war, sich den gezeigten Personen/Seefahrzeugen</a:t>
            </a:r>
            <a:r>
              <a:rPr lang="de-DE" sz="3150" spc="-5" dirty="0" smtClean="0">
                <a:solidFill>
                  <a:srgbClr val="0072BC"/>
                </a:solidFill>
                <a:latin typeface="Arial"/>
                <a:cs typeface="Arial"/>
              </a:rPr>
              <a:t>/ Fahrzeugen </a:t>
            </a:r>
            <a:r>
              <a:rPr lang="de-DE" sz="3150" spc="-5" dirty="0">
                <a:solidFill>
                  <a:srgbClr val="0072BC"/>
                </a:solidFill>
                <a:latin typeface="Arial"/>
                <a:cs typeface="Arial"/>
              </a:rPr>
              <a:t>weiter zu </a:t>
            </a:r>
            <a:r>
              <a:rPr lang="de-DE" sz="3150" spc="-5" dirty="0" smtClean="0">
                <a:solidFill>
                  <a:srgbClr val="0072BC"/>
                </a:solidFill>
                <a:latin typeface="Arial"/>
                <a:cs typeface="Arial"/>
              </a:rPr>
              <a:t>nähern</a:t>
            </a:r>
            <a:r>
              <a:rPr sz="3150" spc="-5" dirty="0" smtClean="0">
                <a:solidFill>
                  <a:srgbClr val="0072BC"/>
                </a:solidFill>
                <a:latin typeface="Arial"/>
                <a:cs typeface="Arial"/>
              </a:rPr>
              <a:t>.</a:t>
            </a:r>
            <a:endParaRPr sz="3150" dirty="0">
              <a:latin typeface="Arial"/>
              <a:cs typeface="Arial"/>
            </a:endParaRPr>
          </a:p>
          <a:p>
            <a:pPr marL="12700" marR="5080">
              <a:lnSpc>
                <a:spcPts val="3770"/>
              </a:lnSpc>
              <a:spcBef>
                <a:spcPts val="985"/>
              </a:spcBef>
            </a:pPr>
            <a:r>
              <a:rPr lang="de-DE" sz="3150" spc="-10" dirty="0">
                <a:solidFill>
                  <a:srgbClr val="0072BC"/>
                </a:solidFill>
                <a:latin typeface="Arial"/>
                <a:cs typeface="Arial"/>
              </a:rPr>
              <a:t>Vergewissern Sie sich, dass Robben nicht ihren Hals strecken und Personen oder Seefahrzeuge anschauen, vor allem wenn ihr Maul geöffnet ist. Dies deutet darauf hin, dass sie gestört </a:t>
            </a:r>
            <a:r>
              <a:rPr lang="de-DE" sz="3150" spc="-10" dirty="0" smtClean="0">
                <a:solidFill>
                  <a:srgbClr val="0072BC"/>
                </a:solidFill>
                <a:latin typeface="Arial"/>
                <a:cs typeface="Arial"/>
              </a:rPr>
              <a:t>wurden</a:t>
            </a:r>
            <a:r>
              <a:rPr sz="3150" spc="-10" dirty="0" smtClean="0">
                <a:solidFill>
                  <a:srgbClr val="0072BC"/>
                </a:solidFill>
                <a:latin typeface="Arial"/>
                <a:cs typeface="Arial"/>
              </a:rPr>
              <a:t>.</a:t>
            </a:r>
            <a:endParaRPr sz="3150" dirty="0">
              <a:latin typeface="Arial"/>
              <a:cs typeface="Arial"/>
            </a:endParaRPr>
          </a:p>
          <a:p>
            <a:pPr marL="12700">
              <a:lnSpc>
                <a:spcPct val="100000"/>
              </a:lnSpc>
              <a:spcBef>
                <a:spcPts val="855"/>
              </a:spcBef>
            </a:pPr>
            <a:r>
              <a:rPr lang="de-DE" sz="3150" spc="-5" dirty="0">
                <a:solidFill>
                  <a:srgbClr val="0072BC"/>
                </a:solidFill>
                <a:latin typeface="Arial"/>
                <a:cs typeface="Arial"/>
              </a:rPr>
              <a:t>Fragen Sie im Zweifelsfall die Fachleute des Unternehmens.</a:t>
            </a:r>
            <a:endParaRPr sz="3150" dirty="0">
              <a:latin typeface="Arial"/>
              <a:cs typeface="Arial"/>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p:nvPr/>
        </p:nvSpPr>
        <p:spPr>
          <a:xfrm>
            <a:off x="12826666" y="3072128"/>
            <a:ext cx="6136291" cy="6455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12826666" y="3072124"/>
            <a:ext cx="6136640" cy="6456045"/>
          </a:xfrm>
          <a:custGeom>
            <a:avLst/>
            <a:gdLst/>
            <a:ahLst/>
            <a:cxnLst/>
            <a:rect l="l" t="t" r="r" b="b"/>
            <a:pathLst>
              <a:path w="6136640" h="6456045">
                <a:moveTo>
                  <a:pt x="0" y="6455867"/>
                </a:moveTo>
                <a:lnTo>
                  <a:pt x="6136293" y="6455867"/>
                </a:lnTo>
                <a:lnTo>
                  <a:pt x="6136293" y="0"/>
                </a:lnTo>
                <a:lnTo>
                  <a:pt x="0" y="0"/>
                </a:lnTo>
                <a:lnTo>
                  <a:pt x="0" y="6455867"/>
                </a:lnTo>
                <a:close/>
              </a:path>
            </a:pathLst>
          </a:custGeom>
          <a:ln w="221633">
            <a:solidFill>
              <a:srgbClr val="FFFFFF"/>
            </a:solidFill>
          </a:ln>
        </p:spPr>
        <p:txBody>
          <a:bodyPr wrap="square" lIns="0" tIns="0" rIns="0" bIns="0" rtlCol="0"/>
          <a:lstStyle/>
          <a:p>
            <a:endParaRPr/>
          </a:p>
        </p:txBody>
      </p:sp>
      <p:sp>
        <p:nvSpPr>
          <p:cNvPr id="5" name="object 5"/>
          <p:cNvSpPr txBox="1"/>
          <p:nvPr/>
        </p:nvSpPr>
        <p:spPr>
          <a:xfrm>
            <a:off x="1017635" y="2894410"/>
            <a:ext cx="11316335" cy="6133089"/>
          </a:xfrm>
          <a:prstGeom prst="rect">
            <a:avLst/>
          </a:prstGeom>
        </p:spPr>
        <p:txBody>
          <a:bodyPr vert="horz" wrap="square" lIns="0" tIns="28575" rIns="0" bIns="0" rtlCol="0">
            <a:spAutoFit/>
          </a:bodyPr>
          <a:lstStyle/>
          <a:p>
            <a:pPr marL="364490" marR="701040" indent="-351790">
              <a:lnSpc>
                <a:spcPts val="3770"/>
              </a:lnSpc>
              <a:spcBef>
                <a:spcPts val="225"/>
              </a:spcBef>
              <a:buChar char="●"/>
              <a:tabLst>
                <a:tab pos="365125" algn="l"/>
              </a:tabLst>
            </a:pPr>
            <a:r>
              <a:rPr lang="de-DE" sz="3150" spc="-10" dirty="0">
                <a:solidFill>
                  <a:srgbClr val="0072BC"/>
                </a:solidFill>
                <a:latin typeface="Arial"/>
                <a:cs typeface="Arial"/>
              </a:rPr>
              <a:t>Überprüfen Sie, ob die auf den Abbildungen gezeigten Tiere auch tatsächlich in der Gegend der Antarktis vorkommen, für die Sie werben. Zeigen Sie zum Beispiel keine Königspinguine, wenn der Ausflug nicht nach South Georgia geht. Auf der antarktischen Halbinsel werden Königspinguine selten </a:t>
            </a:r>
            <a:r>
              <a:rPr lang="de-DE" sz="3150" spc="-10" dirty="0" smtClean="0">
                <a:solidFill>
                  <a:srgbClr val="0072BC"/>
                </a:solidFill>
                <a:latin typeface="Arial"/>
                <a:cs typeface="Arial"/>
              </a:rPr>
              <a:t>gesichtet</a:t>
            </a:r>
            <a:r>
              <a:rPr sz="3150" spc="-5" dirty="0" smtClean="0">
                <a:solidFill>
                  <a:srgbClr val="0072BC"/>
                </a:solidFill>
                <a:latin typeface="Arial"/>
                <a:cs typeface="Arial"/>
              </a:rPr>
              <a:t>.</a:t>
            </a:r>
            <a:endParaRPr sz="3150" dirty="0">
              <a:latin typeface="Arial"/>
              <a:cs typeface="Arial"/>
            </a:endParaRPr>
          </a:p>
          <a:p>
            <a:pPr marL="364490" marR="1033780" indent="-351790">
              <a:lnSpc>
                <a:spcPts val="3770"/>
              </a:lnSpc>
              <a:spcBef>
                <a:spcPts val="985"/>
              </a:spcBef>
              <a:buChar char="●"/>
              <a:tabLst>
                <a:tab pos="365125" algn="l"/>
              </a:tabLst>
            </a:pPr>
            <a:r>
              <a:rPr lang="de-DE" sz="3150" spc="-5" dirty="0">
                <a:solidFill>
                  <a:srgbClr val="0072BC"/>
                </a:solidFill>
                <a:latin typeface="Arial"/>
                <a:cs typeface="Arial"/>
              </a:rPr>
              <a:t>Zeigen Sie bitte keine Abbildungen von Kaiserpinguinen, wenn der Ausflug nicht ausdrücklich den Besuch einer Kaiserpinguinkolonie zum Ziel </a:t>
            </a:r>
            <a:r>
              <a:rPr lang="de-DE" sz="3150" spc="-5" dirty="0" smtClean="0">
                <a:solidFill>
                  <a:srgbClr val="0072BC"/>
                </a:solidFill>
                <a:latin typeface="Arial"/>
                <a:cs typeface="Arial"/>
              </a:rPr>
              <a:t>hat</a:t>
            </a:r>
            <a:r>
              <a:rPr sz="3150" spc="-40" dirty="0" smtClean="0">
                <a:solidFill>
                  <a:srgbClr val="0072BC"/>
                </a:solidFill>
                <a:latin typeface="Arial"/>
                <a:cs typeface="Arial"/>
              </a:rPr>
              <a:t>.</a:t>
            </a:r>
            <a:endParaRPr sz="3150" dirty="0">
              <a:latin typeface="Arial"/>
              <a:cs typeface="Arial"/>
            </a:endParaRPr>
          </a:p>
          <a:p>
            <a:pPr marL="364490" marR="5080" indent="-351790">
              <a:lnSpc>
                <a:spcPts val="3770"/>
              </a:lnSpc>
              <a:spcBef>
                <a:spcPts val="990"/>
              </a:spcBef>
              <a:buChar char="●"/>
              <a:tabLst>
                <a:tab pos="365125" algn="l"/>
              </a:tabLst>
            </a:pPr>
            <a:r>
              <a:rPr lang="de-DE" sz="3150" spc="-10" dirty="0">
                <a:solidFill>
                  <a:srgbClr val="0072BC"/>
                </a:solidFill>
                <a:latin typeface="Arial"/>
                <a:cs typeface="Arial"/>
              </a:rPr>
              <a:t>Wenden Sie sich an Fachleute der IAATO wie Biologen oder Mitarbeiter des Personals vor Ort, um sicherzustellen, dass Ihr Marketingmaterial so korrekt wie möglich ist.</a:t>
            </a:r>
            <a:endParaRPr sz="3150" dirty="0">
              <a:latin typeface="Arial"/>
              <a:cs typeface="Arial"/>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p:nvPr/>
        </p:nvSpPr>
        <p:spPr>
          <a:xfrm>
            <a:off x="9279163" y="3072128"/>
            <a:ext cx="9683795" cy="6455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
        <p:nvSpPr>
          <p:cNvPr id="5" name="object 5"/>
          <p:cNvSpPr txBox="1"/>
          <p:nvPr/>
        </p:nvSpPr>
        <p:spPr>
          <a:xfrm>
            <a:off x="1017635" y="2894410"/>
            <a:ext cx="7625080" cy="6004849"/>
          </a:xfrm>
          <a:prstGeom prst="rect">
            <a:avLst/>
          </a:prstGeom>
        </p:spPr>
        <p:txBody>
          <a:bodyPr vert="horz" wrap="square" lIns="0" tIns="28575" rIns="0" bIns="0" rtlCol="0">
            <a:spAutoFit/>
          </a:bodyPr>
          <a:lstStyle/>
          <a:p>
            <a:pPr marL="364490" marR="5080" indent="-351790">
              <a:lnSpc>
                <a:spcPts val="3770"/>
              </a:lnSpc>
              <a:spcBef>
                <a:spcPts val="225"/>
              </a:spcBef>
              <a:buChar char="●"/>
              <a:tabLst>
                <a:tab pos="365125" algn="l"/>
              </a:tabLst>
            </a:pPr>
            <a:r>
              <a:rPr lang="de-DE" sz="3150" spc="-10" dirty="0">
                <a:solidFill>
                  <a:srgbClr val="0072BC"/>
                </a:solidFill>
                <a:latin typeface="Arial"/>
                <a:cs typeface="Arial"/>
              </a:rPr>
              <a:t>Vergewissern Sie sich, dass Personen oder Schiffe und kleine Boote nicht neben oder zu nah an Gletschern oder Eisbergen erscheinen (Eis kann jederzeit brechen oder wegtreiben</a:t>
            </a:r>
            <a:r>
              <a:rPr lang="de-DE" sz="3150" spc="-10" dirty="0" smtClean="0">
                <a:solidFill>
                  <a:srgbClr val="0072BC"/>
                </a:solidFill>
                <a:latin typeface="Arial"/>
                <a:cs typeface="Arial"/>
              </a:rPr>
              <a:t>)</a:t>
            </a:r>
            <a:r>
              <a:rPr sz="3150" spc="-10" dirty="0" smtClean="0">
                <a:solidFill>
                  <a:srgbClr val="0072BC"/>
                </a:solidFill>
                <a:latin typeface="Arial"/>
                <a:cs typeface="Arial"/>
              </a:rPr>
              <a:t>.</a:t>
            </a:r>
            <a:endParaRPr sz="3150" dirty="0">
              <a:latin typeface="Arial"/>
              <a:cs typeface="Arial"/>
            </a:endParaRPr>
          </a:p>
          <a:p>
            <a:pPr marL="364490" marR="200025" indent="-351790">
              <a:lnSpc>
                <a:spcPts val="3770"/>
              </a:lnSpc>
              <a:spcBef>
                <a:spcPts val="985"/>
              </a:spcBef>
              <a:buChar char="●"/>
              <a:tabLst>
                <a:tab pos="365125" algn="l"/>
              </a:tabLst>
            </a:pPr>
            <a:r>
              <a:rPr lang="de-DE" sz="3150" spc="-5" dirty="0">
                <a:solidFill>
                  <a:srgbClr val="0072BC"/>
                </a:solidFill>
                <a:latin typeface="Arial"/>
                <a:cs typeface="Arial"/>
              </a:rPr>
              <a:t>Mit einem langen Objektiv aus der Ferne aufgenommene Fotos von einem kleinen Boot unterhalb eines hohen Gletschers erwecken den Eindruck, der Gast könnte den Gletscher berühren, selbst wenn er sich 400 m entfernt davon befindet</a:t>
            </a:r>
            <a:r>
              <a:rPr lang="de-DE" sz="3150" spc="-5" dirty="0" smtClean="0">
                <a:solidFill>
                  <a:srgbClr val="0072BC"/>
                </a:solidFill>
                <a:latin typeface="Arial"/>
                <a:cs typeface="Arial"/>
              </a:rPr>
              <a:t>.</a:t>
            </a:r>
            <a:endParaRPr sz="3150" dirty="0">
              <a:latin typeface="Arial"/>
              <a:cs typeface="Arial"/>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p:nvPr/>
        </p:nvSpPr>
        <p:spPr>
          <a:xfrm>
            <a:off x="9279163" y="3072128"/>
            <a:ext cx="9683794" cy="6455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
        <p:nvSpPr>
          <p:cNvPr id="5" name="object 5"/>
          <p:cNvSpPr txBox="1"/>
          <p:nvPr/>
        </p:nvSpPr>
        <p:spPr>
          <a:xfrm>
            <a:off x="1017635" y="2768743"/>
            <a:ext cx="7539355" cy="6252994"/>
          </a:xfrm>
          <a:prstGeom prst="rect">
            <a:avLst/>
          </a:prstGeom>
        </p:spPr>
        <p:txBody>
          <a:bodyPr vert="horz" wrap="square" lIns="0" tIns="137160" rIns="0" bIns="0" rtlCol="0">
            <a:spAutoFit/>
          </a:bodyPr>
          <a:lstStyle/>
          <a:p>
            <a:pPr marL="12700">
              <a:lnSpc>
                <a:spcPct val="100000"/>
              </a:lnSpc>
              <a:spcBef>
                <a:spcPts val="1080"/>
              </a:spcBef>
            </a:pPr>
            <a:r>
              <a:rPr lang="de-DE" sz="3150" spc="-5" dirty="0">
                <a:solidFill>
                  <a:srgbClr val="0072BC"/>
                </a:solidFill>
                <a:latin typeface="Arial"/>
                <a:cs typeface="Arial"/>
              </a:rPr>
              <a:t>In der Antarktis gibt es keine „Hotels</a:t>
            </a:r>
            <a:r>
              <a:rPr lang="de-DE" sz="3150" spc="-5" dirty="0" smtClean="0">
                <a:solidFill>
                  <a:srgbClr val="0072BC"/>
                </a:solidFill>
                <a:latin typeface="Arial"/>
                <a:cs typeface="Arial"/>
              </a:rPr>
              <a:t>“</a:t>
            </a:r>
            <a:r>
              <a:rPr sz="3150" spc="-5" dirty="0" smtClean="0">
                <a:solidFill>
                  <a:srgbClr val="0072BC"/>
                </a:solidFill>
                <a:latin typeface="Arial"/>
                <a:cs typeface="Arial"/>
              </a:rPr>
              <a:t>.</a:t>
            </a:r>
            <a:endParaRPr sz="3150" dirty="0">
              <a:latin typeface="Arial"/>
              <a:cs typeface="Arial"/>
            </a:endParaRPr>
          </a:p>
          <a:p>
            <a:pPr marL="12700" marR="504825" algn="just">
              <a:lnSpc>
                <a:spcPts val="3770"/>
              </a:lnSpc>
              <a:spcBef>
                <a:spcPts val="1110"/>
              </a:spcBef>
            </a:pPr>
            <a:r>
              <a:rPr lang="de-DE" sz="3150" spc="-65" dirty="0">
                <a:solidFill>
                  <a:srgbClr val="0072BC"/>
                </a:solidFill>
                <a:latin typeface="Arial"/>
                <a:cs typeface="Arial"/>
              </a:rPr>
              <a:t>Die IAATO unterstützt keine dauerhafte Infrastruktur in der Antarktis allein für touristische </a:t>
            </a:r>
            <a:r>
              <a:rPr lang="de-DE" sz="3150" spc="-65" dirty="0" smtClean="0">
                <a:solidFill>
                  <a:srgbClr val="0072BC"/>
                </a:solidFill>
                <a:latin typeface="Arial"/>
                <a:cs typeface="Arial"/>
              </a:rPr>
              <a:t>Zwecke</a:t>
            </a:r>
            <a:r>
              <a:rPr sz="3150" spc="-5" dirty="0" smtClean="0">
                <a:solidFill>
                  <a:srgbClr val="0072BC"/>
                </a:solidFill>
                <a:latin typeface="Arial"/>
                <a:cs typeface="Arial"/>
              </a:rPr>
              <a:t>.</a:t>
            </a:r>
            <a:endParaRPr sz="3150" dirty="0">
              <a:latin typeface="Arial"/>
              <a:cs typeface="Arial"/>
            </a:endParaRPr>
          </a:p>
          <a:p>
            <a:pPr marL="12700" marR="46990">
              <a:lnSpc>
                <a:spcPts val="3770"/>
              </a:lnSpc>
              <a:spcBef>
                <a:spcPts val="990"/>
              </a:spcBef>
            </a:pPr>
            <a:r>
              <a:rPr lang="de-DE" sz="3150" spc="-40" dirty="0">
                <a:solidFill>
                  <a:srgbClr val="0072BC"/>
                </a:solidFill>
                <a:latin typeface="Arial"/>
                <a:cs typeface="Arial"/>
              </a:rPr>
              <a:t>Wir verwenden nur semipermanente Einrichtungen wie Feldlager und Eispisten, die sich mit nur geringen oder vorübergehenden Auswirkungen auf die Umwelt entfernen lassen, oder Einrichtungen, die gemeinsam mit nationalen Antarktisprogrammen genutzt werden, wie Schotterpisten</a:t>
            </a:r>
            <a:r>
              <a:rPr lang="de-DE" sz="3150" spc="-40" dirty="0" smtClean="0">
                <a:solidFill>
                  <a:srgbClr val="0072BC"/>
                </a:solidFill>
                <a:latin typeface="Arial"/>
                <a:cs typeface="Arial"/>
              </a:rPr>
              <a:t>.</a:t>
            </a:r>
            <a:endParaRPr sz="3150" dirty="0">
              <a:latin typeface="Arial"/>
              <a:cs typeface="Arial"/>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79163" y="3072128"/>
            <a:ext cx="9683795" cy="6455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
        <p:nvSpPr>
          <p:cNvPr id="5" name="object 5"/>
          <p:cNvSpPr txBox="1"/>
          <p:nvPr/>
        </p:nvSpPr>
        <p:spPr>
          <a:xfrm>
            <a:off x="1017634" y="2894410"/>
            <a:ext cx="7739015" cy="2952731"/>
          </a:xfrm>
          <a:prstGeom prst="rect">
            <a:avLst/>
          </a:prstGeom>
        </p:spPr>
        <p:txBody>
          <a:bodyPr vert="horz" wrap="square" lIns="0" tIns="28575" rIns="0" bIns="0" rtlCol="0">
            <a:spAutoFit/>
          </a:bodyPr>
          <a:lstStyle/>
          <a:p>
            <a:pPr marL="364490" marR="5080" indent="-351790">
              <a:lnSpc>
                <a:spcPts val="3770"/>
              </a:lnSpc>
              <a:spcBef>
                <a:spcPts val="225"/>
              </a:spcBef>
              <a:buChar char="●"/>
              <a:tabLst>
                <a:tab pos="365125" algn="l"/>
              </a:tabLst>
            </a:pPr>
            <a:r>
              <a:rPr lang="de-DE" sz="3150" spc="-5" dirty="0">
                <a:solidFill>
                  <a:srgbClr val="0072BC"/>
                </a:solidFill>
                <a:latin typeface="Arial"/>
                <a:cs typeface="Arial"/>
              </a:rPr>
              <a:t>Sorgen Sie dafür, dass die Leute angemessene Kleidung und Sicherheitsausrüstung </a:t>
            </a:r>
            <a:r>
              <a:rPr lang="de-DE" sz="3150" spc="-5" dirty="0" smtClean="0">
                <a:solidFill>
                  <a:srgbClr val="0072BC"/>
                </a:solidFill>
                <a:latin typeface="Arial"/>
                <a:cs typeface="Arial"/>
              </a:rPr>
              <a:t>tragen</a:t>
            </a:r>
            <a:r>
              <a:rPr sz="3150" spc="-10" dirty="0" smtClean="0">
                <a:solidFill>
                  <a:srgbClr val="0072BC"/>
                </a:solidFill>
                <a:latin typeface="Arial"/>
                <a:cs typeface="Arial"/>
              </a:rPr>
              <a:t>.</a:t>
            </a:r>
            <a:endParaRPr sz="3150" dirty="0">
              <a:latin typeface="Arial"/>
              <a:cs typeface="Arial"/>
            </a:endParaRPr>
          </a:p>
          <a:p>
            <a:pPr marL="364490" marR="1023619">
              <a:lnSpc>
                <a:spcPts val="3770"/>
              </a:lnSpc>
            </a:pPr>
            <a:r>
              <a:rPr lang="de-DE" sz="3150" spc="-10" dirty="0">
                <a:solidFill>
                  <a:srgbClr val="0072BC"/>
                </a:solidFill>
                <a:latin typeface="Arial"/>
                <a:cs typeface="Arial"/>
              </a:rPr>
              <a:t>Seien Sie vorsichtig, wenn Sie Personen in oder an </a:t>
            </a:r>
            <a:r>
              <a:rPr lang="de-DE" sz="3150" spc="-10" dirty="0" smtClean="0">
                <a:solidFill>
                  <a:srgbClr val="0072BC"/>
                </a:solidFill>
                <a:latin typeface="Arial"/>
                <a:cs typeface="Arial"/>
              </a:rPr>
              <a:t>Gletscherspalten/Eishöhlen </a:t>
            </a:r>
            <a:r>
              <a:rPr lang="de-DE" sz="3150" spc="-10" dirty="0">
                <a:solidFill>
                  <a:srgbClr val="0072BC"/>
                </a:solidFill>
                <a:latin typeface="Arial"/>
                <a:cs typeface="Arial"/>
              </a:rPr>
              <a:t>zeigen.</a:t>
            </a:r>
            <a:endParaRPr sz="3150"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79163" y="3072128"/>
            <a:ext cx="9683791" cy="6455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
        <p:nvSpPr>
          <p:cNvPr id="5" name="object 5"/>
          <p:cNvSpPr txBox="1"/>
          <p:nvPr/>
        </p:nvSpPr>
        <p:spPr>
          <a:xfrm>
            <a:off x="1017635" y="2894410"/>
            <a:ext cx="7670800" cy="3897477"/>
          </a:xfrm>
          <a:prstGeom prst="rect">
            <a:avLst/>
          </a:prstGeom>
        </p:spPr>
        <p:txBody>
          <a:bodyPr vert="horz" wrap="square" lIns="0" tIns="28575" rIns="0" bIns="0" rtlCol="0">
            <a:spAutoFit/>
          </a:bodyPr>
          <a:lstStyle/>
          <a:p>
            <a:pPr marL="364490" marR="5080" indent="-351790">
              <a:lnSpc>
                <a:spcPts val="3770"/>
              </a:lnSpc>
              <a:spcBef>
                <a:spcPts val="225"/>
              </a:spcBef>
              <a:buChar char="●"/>
              <a:tabLst>
                <a:tab pos="365125" algn="l"/>
              </a:tabLst>
            </a:pPr>
            <a:r>
              <a:rPr lang="de-DE" sz="3150" spc="-10" dirty="0" smtClean="0">
                <a:solidFill>
                  <a:srgbClr val="0072BC"/>
                </a:solidFill>
                <a:latin typeface="Arial"/>
                <a:cs typeface="Arial"/>
              </a:rPr>
              <a:t>Bei der Arbeit mit Reiseagenturen oder anderen Reiseanbietern und Großhändlern, die Ihre Ausflüge buchen, vergewissern Sie sich bitte, dass sie die in dieser Präsentation aufgeführten Empfehlungen kennen, damit sie diese in ihrem eigenen Marketing- und Werbematerial verwenden </a:t>
            </a:r>
            <a:r>
              <a:rPr lang="de-DE" sz="3150" spc="-10" smtClean="0">
                <a:solidFill>
                  <a:srgbClr val="0072BC"/>
                </a:solidFill>
                <a:latin typeface="Arial"/>
                <a:cs typeface="Arial"/>
              </a:rPr>
              <a:t>können.</a:t>
            </a:r>
            <a:endParaRPr sz="3150"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905447" y="3074227"/>
            <a:ext cx="4933684" cy="657825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p:nvPr/>
        </p:nvSpPr>
        <p:spPr>
          <a:xfrm>
            <a:off x="13781616" y="3072128"/>
            <a:ext cx="5181600" cy="6583045"/>
          </a:xfrm>
          <a:custGeom>
            <a:avLst/>
            <a:gdLst/>
            <a:ahLst/>
            <a:cxnLst/>
            <a:rect l="l" t="t" r="r" b="b"/>
            <a:pathLst>
              <a:path w="5181600" h="6583045">
                <a:moveTo>
                  <a:pt x="0" y="6582451"/>
                </a:moveTo>
                <a:lnTo>
                  <a:pt x="5181343" y="6582451"/>
                </a:lnTo>
                <a:lnTo>
                  <a:pt x="5181343" y="0"/>
                </a:lnTo>
                <a:lnTo>
                  <a:pt x="0" y="0"/>
                </a:lnTo>
                <a:lnTo>
                  <a:pt x="0" y="6582451"/>
                </a:lnTo>
                <a:close/>
              </a:path>
            </a:pathLst>
          </a:custGeom>
          <a:ln w="221633">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
        <p:nvSpPr>
          <p:cNvPr id="5" name="object 5"/>
          <p:cNvSpPr txBox="1"/>
          <p:nvPr/>
        </p:nvSpPr>
        <p:spPr>
          <a:xfrm>
            <a:off x="1017635" y="2894410"/>
            <a:ext cx="12307570" cy="3538405"/>
          </a:xfrm>
          <a:prstGeom prst="rect">
            <a:avLst/>
          </a:prstGeom>
        </p:spPr>
        <p:txBody>
          <a:bodyPr vert="horz" wrap="square" lIns="0" tIns="28575" rIns="0" bIns="0" rtlCol="0">
            <a:spAutoFit/>
          </a:bodyPr>
          <a:lstStyle/>
          <a:p>
            <a:pPr marL="12700" marR="5080">
              <a:lnSpc>
                <a:spcPts val="3770"/>
              </a:lnSpc>
              <a:spcBef>
                <a:spcPts val="225"/>
              </a:spcBef>
            </a:pPr>
            <a:r>
              <a:rPr lang="de-DE" sz="3150" spc="-5" dirty="0">
                <a:solidFill>
                  <a:srgbClr val="0072BC"/>
                </a:solidFill>
                <a:latin typeface="Arial"/>
                <a:cs typeface="Arial"/>
              </a:rPr>
              <a:t>Diese Empfehlungen gelten für alle Marketing- und Werbematerialien wie Broschüren, soziale Netzwerke, Pressemitteilungen, Filme, Blogs, Reisebeiträge und Protokolle </a:t>
            </a:r>
            <a:r>
              <a:rPr lang="de-DE" sz="3150" spc="-5" dirty="0" err="1" smtClean="0">
                <a:solidFill>
                  <a:srgbClr val="0072BC"/>
                </a:solidFill>
                <a:latin typeface="Arial"/>
                <a:cs typeface="Arial"/>
              </a:rPr>
              <a:t>usw</a:t>
            </a:r>
            <a:r>
              <a:rPr sz="3150" spc="-10" dirty="0" smtClean="0">
                <a:solidFill>
                  <a:srgbClr val="0072BC"/>
                </a:solidFill>
                <a:latin typeface="Arial"/>
                <a:cs typeface="Arial"/>
              </a:rPr>
              <a:t>.</a:t>
            </a:r>
            <a:endParaRPr sz="3150" dirty="0">
              <a:latin typeface="Arial"/>
              <a:cs typeface="Arial"/>
            </a:endParaRPr>
          </a:p>
          <a:p>
            <a:pPr marL="12700" marR="114300" algn="just">
              <a:lnSpc>
                <a:spcPts val="3770"/>
              </a:lnSpc>
              <a:spcBef>
                <a:spcPts val="985"/>
              </a:spcBef>
            </a:pPr>
            <a:r>
              <a:rPr lang="de-DE" sz="3150" spc="-10" dirty="0">
                <a:solidFill>
                  <a:srgbClr val="0072BC"/>
                </a:solidFill>
                <a:latin typeface="Arial"/>
                <a:cs typeface="Arial"/>
              </a:rPr>
              <a:t>Unternehmen wird empfohlen, eine Richtlinie für soziale Netzwerke auszuarbeiten, um sicherzustellen, dass das gesamte Personal über eindeutige Anweisungen dazu verfügt, was sie über Grundwerte, Kollegen und Produkte äußern dürfen.</a:t>
            </a:r>
            <a:endParaRPr sz="315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txBox="1"/>
          <p:nvPr/>
        </p:nvSpPr>
        <p:spPr>
          <a:xfrm>
            <a:off x="17000875" y="10140472"/>
            <a:ext cx="2086610" cy="419100"/>
          </a:xfrm>
          <a:prstGeom prst="rect">
            <a:avLst/>
          </a:prstGeom>
        </p:spPr>
        <p:txBody>
          <a:bodyPr vert="horz" wrap="square" lIns="0" tIns="16510" rIns="0" bIns="0" rtlCol="0">
            <a:spAutoFit/>
          </a:bodyPr>
          <a:lstStyle/>
          <a:p>
            <a:pPr marL="12700">
              <a:lnSpc>
                <a:spcPct val="100000"/>
              </a:lnSpc>
              <a:spcBef>
                <a:spcPts val="130"/>
              </a:spcBef>
            </a:pPr>
            <a:r>
              <a:rPr sz="2550" i="1" dirty="0">
                <a:solidFill>
                  <a:srgbClr val="231F20"/>
                </a:solidFill>
                <a:latin typeface="Arial"/>
                <a:cs typeface="Arial"/>
                <a:hlinkClick r:id="rId2"/>
              </a:rPr>
              <a:t>www.iaato.org</a:t>
            </a:r>
            <a:endParaRPr sz="2550" dirty="0">
              <a:latin typeface="Arial"/>
              <a:cs typeface="Arial"/>
            </a:endParaRPr>
          </a:p>
        </p:txBody>
      </p:sp>
      <p:sp>
        <p:nvSpPr>
          <p:cNvPr id="4" name="object 4"/>
          <p:cNvSpPr txBox="1"/>
          <p:nvPr/>
        </p:nvSpPr>
        <p:spPr>
          <a:xfrm>
            <a:off x="1017635" y="2894410"/>
            <a:ext cx="7277100" cy="4681410"/>
          </a:xfrm>
          <a:prstGeom prst="rect">
            <a:avLst/>
          </a:prstGeom>
        </p:spPr>
        <p:txBody>
          <a:bodyPr vert="horz" wrap="square" lIns="0" tIns="28575" rIns="0" bIns="0" rtlCol="0">
            <a:spAutoFit/>
          </a:bodyPr>
          <a:lstStyle/>
          <a:p>
            <a:pPr marL="12700" marR="5080">
              <a:lnSpc>
                <a:spcPts val="3770"/>
              </a:lnSpc>
              <a:spcBef>
                <a:spcPts val="225"/>
              </a:spcBef>
            </a:pPr>
            <a:r>
              <a:rPr lang="de-DE" sz="3150" b="1" spc="-15" dirty="0">
                <a:solidFill>
                  <a:srgbClr val="0072BC"/>
                </a:solidFill>
                <a:latin typeface="Arial"/>
                <a:cs typeface="Arial"/>
              </a:rPr>
              <a:t>Ein Besuch in der Antarktis ist ein großes </a:t>
            </a:r>
            <a:r>
              <a:rPr lang="de-DE" sz="3150" b="1" spc="-15" dirty="0" smtClean="0">
                <a:solidFill>
                  <a:srgbClr val="0072BC"/>
                </a:solidFill>
                <a:latin typeface="Arial"/>
                <a:cs typeface="Arial"/>
              </a:rPr>
              <a:t>Privileg</a:t>
            </a:r>
            <a:r>
              <a:rPr sz="3150" b="1" spc="-5" dirty="0" smtClean="0">
                <a:solidFill>
                  <a:srgbClr val="0072BC"/>
                </a:solidFill>
                <a:latin typeface="Arial"/>
                <a:cs typeface="Arial"/>
              </a:rPr>
              <a:t>.</a:t>
            </a:r>
            <a:endParaRPr lang="de-DE" sz="3150" b="1" spc="-5" dirty="0" smtClean="0">
              <a:solidFill>
                <a:srgbClr val="0072BC"/>
              </a:solidFill>
              <a:latin typeface="Arial"/>
              <a:cs typeface="Arial"/>
            </a:endParaRPr>
          </a:p>
          <a:p>
            <a:pPr marL="12700" marR="5080">
              <a:lnSpc>
                <a:spcPts val="3770"/>
              </a:lnSpc>
              <a:spcBef>
                <a:spcPts val="225"/>
              </a:spcBef>
            </a:pPr>
            <a:r>
              <a:rPr lang="de-DE" sz="3150" spc="-40" dirty="0">
                <a:solidFill>
                  <a:srgbClr val="0072BC"/>
                </a:solidFill>
                <a:latin typeface="Arial"/>
                <a:cs typeface="Arial"/>
              </a:rPr>
              <a:t>Wir alle haben die Verantwortung, die einzigartige Umwelt der Antarktis sowie den guten Ruf unserer besonderen Branche zu </a:t>
            </a:r>
            <a:r>
              <a:rPr lang="de-DE" sz="3150" spc="-40" dirty="0" smtClean="0">
                <a:solidFill>
                  <a:srgbClr val="0072BC"/>
                </a:solidFill>
                <a:latin typeface="Arial"/>
                <a:cs typeface="Arial"/>
              </a:rPr>
              <a:t>schützen</a:t>
            </a:r>
            <a:r>
              <a:rPr sz="3150" spc="-35" dirty="0" smtClean="0">
                <a:solidFill>
                  <a:srgbClr val="0072BC"/>
                </a:solidFill>
                <a:latin typeface="Arial"/>
                <a:cs typeface="Arial"/>
              </a:rPr>
              <a:t>.</a:t>
            </a:r>
            <a:endParaRPr sz="3150" dirty="0">
              <a:latin typeface="Arial"/>
              <a:cs typeface="Arial"/>
            </a:endParaRPr>
          </a:p>
          <a:p>
            <a:pPr marL="12700" marR="1101090">
              <a:lnSpc>
                <a:spcPts val="3770"/>
              </a:lnSpc>
              <a:spcBef>
                <a:spcPts val="985"/>
              </a:spcBef>
            </a:pPr>
            <a:r>
              <a:rPr lang="de-DE" sz="3150" spc="-20" dirty="0">
                <a:solidFill>
                  <a:srgbClr val="0072BC"/>
                </a:solidFill>
                <a:latin typeface="Arial"/>
                <a:cs typeface="Arial"/>
              </a:rPr>
              <a:t>Wir alle werben Botschafter für den zukünftigen Schutz der </a:t>
            </a:r>
            <a:r>
              <a:rPr lang="de-DE" sz="3150" spc="-20" dirty="0" smtClean="0">
                <a:solidFill>
                  <a:srgbClr val="0072BC"/>
                </a:solidFill>
                <a:latin typeface="Arial"/>
                <a:cs typeface="Arial"/>
              </a:rPr>
              <a:t>Antarktis</a:t>
            </a:r>
            <a:r>
              <a:rPr sz="3150" spc="-10" dirty="0" smtClean="0">
                <a:solidFill>
                  <a:srgbClr val="0072BC"/>
                </a:solidFill>
                <a:latin typeface="Arial"/>
                <a:cs typeface="Arial"/>
              </a:rPr>
              <a:t>.</a:t>
            </a:r>
            <a:endParaRPr sz="3150" dirty="0">
              <a:latin typeface="Arial"/>
              <a:cs typeface="Arial"/>
            </a:endParaRPr>
          </a:p>
          <a:p>
            <a:pPr marL="12700">
              <a:lnSpc>
                <a:spcPct val="100000"/>
              </a:lnSpc>
              <a:spcBef>
                <a:spcPts val="855"/>
              </a:spcBef>
            </a:pPr>
            <a:r>
              <a:rPr lang="de-DE" sz="3150" spc="-5" dirty="0">
                <a:solidFill>
                  <a:srgbClr val="0072BC"/>
                </a:solidFill>
                <a:latin typeface="Arial"/>
                <a:cs typeface="Arial"/>
              </a:rPr>
              <a:t>Vielen Dank!</a:t>
            </a:r>
            <a:endParaRPr sz="3150" dirty="0">
              <a:latin typeface="Arial"/>
              <a:cs typeface="Arial"/>
            </a:endParaRPr>
          </a:p>
        </p:txBody>
      </p:sp>
      <p:sp>
        <p:nvSpPr>
          <p:cNvPr id="5" name="object 5"/>
          <p:cNvSpPr/>
          <p:nvPr/>
        </p:nvSpPr>
        <p:spPr>
          <a:xfrm>
            <a:off x="1030334" y="8165189"/>
            <a:ext cx="382905" cy="311150"/>
          </a:xfrm>
          <a:custGeom>
            <a:avLst/>
            <a:gdLst/>
            <a:ahLst/>
            <a:cxnLst/>
            <a:rect l="l" t="t" r="r" b="b"/>
            <a:pathLst>
              <a:path w="382905" h="311150">
                <a:moveTo>
                  <a:pt x="0" y="275632"/>
                </a:moveTo>
                <a:lnTo>
                  <a:pt x="27219" y="290537"/>
                </a:lnTo>
                <a:lnTo>
                  <a:pt x="56560" y="301614"/>
                </a:lnTo>
                <a:lnTo>
                  <a:pt x="87699" y="308516"/>
                </a:lnTo>
                <a:lnTo>
                  <a:pt x="120311" y="310894"/>
                </a:lnTo>
                <a:lnTo>
                  <a:pt x="171354" y="305553"/>
                </a:lnTo>
                <a:lnTo>
                  <a:pt x="216106" y="290587"/>
                </a:lnTo>
                <a:lnTo>
                  <a:pt x="239184" y="276727"/>
                </a:lnTo>
                <a:lnTo>
                  <a:pt x="12389" y="276727"/>
                </a:lnTo>
                <a:lnTo>
                  <a:pt x="6139" y="276359"/>
                </a:lnTo>
                <a:lnTo>
                  <a:pt x="0" y="275632"/>
                </a:lnTo>
                <a:close/>
              </a:path>
              <a:path w="382905" h="311150">
                <a:moveTo>
                  <a:pt x="42881" y="188623"/>
                </a:moveTo>
                <a:lnTo>
                  <a:pt x="53720" y="210207"/>
                </a:lnTo>
                <a:lnTo>
                  <a:pt x="70405" y="227334"/>
                </a:lnTo>
                <a:lnTo>
                  <a:pt x="91657" y="238733"/>
                </a:lnTo>
                <a:lnTo>
                  <a:pt x="116198" y="243132"/>
                </a:lnTo>
                <a:lnTo>
                  <a:pt x="94806" y="257262"/>
                </a:lnTo>
                <a:lnTo>
                  <a:pt x="71176" y="267824"/>
                </a:lnTo>
                <a:lnTo>
                  <a:pt x="45688" y="274438"/>
                </a:lnTo>
                <a:lnTo>
                  <a:pt x="18723" y="276727"/>
                </a:lnTo>
                <a:lnTo>
                  <a:pt x="239184" y="276727"/>
                </a:lnTo>
                <a:lnTo>
                  <a:pt x="254407" y="267585"/>
                </a:lnTo>
                <a:lnTo>
                  <a:pt x="286100" y="238133"/>
                </a:lnTo>
                <a:lnTo>
                  <a:pt x="311026" y="203820"/>
                </a:lnTo>
                <a:lnTo>
                  <a:pt x="317628" y="190033"/>
                </a:lnTo>
                <a:lnTo>
                  <a:pt x="52589" y="190033"/>
                </a:lnTo>
                <a:lnTo>
                  <a:pt x="47673" y="189541"/>
                </a:lnTo>
                <a:lnTo>
                  <a:pt x="42881" y="188623"/>
                </a:lnTo>
                <a:close/>
              </a:path>
              <a:path w="382905" h="311150">
                <a:moveTo>
                  <a:pt x="15372" y="109336"/>
                </a:moveTo>
                <a:lnTo>
                  <a:pt x="33380" y="160358"/>
                </a:lnTo>
                <a:lnTo>
                  <a:pt x="78325" y="187280"/>
                </a:lnTo>
                <a:lnTo>
                  <a:pt x="71738" y="189075"/>
                </a:lnTo>
                <a:lnTo>
                  <a:pt x="64805" y="190033"/>
                </a:lnTo>
                <a:lnTo>
                  <a:pt x="317628" y="190033"/>
                </a:lnTo>
                <a:lnTo>
                  <a:pt x="329026" y="166232"/>
                </a:lnTo>
                <a:lnTo>
                  <a:pt x="339942" y="126958"/>
                </a:lnTo>
                <a:lnTo>
                  <a:pt x="340671" y="119150"/>
                </a:lnTo>
                <a:lnTo>
                  <a:pt x="50922" y="119150"/>
                </a:lnTo>
                <a:lnTo>
                  <a:pt x="41427" y="118273"/>
                </a:lnTo>
                <a:lnTo>
                  <a:pt x="32289" y="116296"/>
                </a:lnTo>
                <a:lnTo>
                  <a:pt x="23581" y="113292"/>
                </a:lnTo>
                <a:lnTo>
                  <a:pt x="15372" y="109336"/>
                </a:lnTo>
                <a:close/>
              </a:path>
              <a:path w="382905" h="311150">
                <a:moveTo>
                  <a:pt x="26631" y="14366"/>
                </a:moveTo>
                <a:lnTo>
                  <a:pt x="22121" y="23399"/>
                </a:lnTo>
                <a:lnTo>
                  <a:pt x="18785" y="33048"/>
                </a:lnTo>
                <a:lnTo>
                  <a:pt x="16716" y="43222"/>
                </a:lnTo>
                <a:lnTo>
                  <a:pt x="16006" y="53826"/>
                </a:lnTo>
                <a:lnTo>
                  <a:pt x="18500" y="73541"/>
                </a:lnTo>
                <a:lnTo>
                  <a:pt x="25567" y="91421"/>
                </a:lnTo>
                <a:lnTo>
                  <a:pt x="36582" y="106835"/>
                </a:lnTo>
                <a:lnTo>
                  <a:pt x="50922" y="119150"/>
                </a:lnTo>
                <a:lnTo>
                  <a:pt x="340671" y="119150"/>
                </a:lnTo>
                <a:lnTo>
                  <a:pt x="342796" y="96370"/>
                </a:lnTo>
                <a:lnTo>
                  <a:pt x="188402" y="96370"/>
                </a:lnTo>
                <a:lnTo>
                  <a:pt x="141051" y="88855"/>
                </a:lnTo>
                <a:lnTo>
                  <a:pt x="97573" y="71949"/>
                </a:lnTo>
                <a:lnTo>
                  <a:pt x="59066" y="46753"/>
                </a:lnTo>
                <a:lnTo>
                  <a:pt x="26631" y="14366"/>
                </a:lnTo>
                <a:close/>
              </a:path>
              <a:path w="382905" h="311150">
                <a:moveTo>
                  <a:pt x="264856" y="0"/>
                </a:moveTo>
                <a:lnTo>
                  <a:pt x="234308" y="6168"/>
                </a:lnTo>
                <a:lnTo>
                  <a:pt x="209360" y="22988"/>
                </a:lnTo>
                <a:lnTo>
                  <a:pt x="192540" y="47936"/>
                </a:lnTo>
                <a:lnTo>
                  <a:pt x="186371" y="78484"/>
                </a:lnTo>
                <a:lnTo>
                  <a:pt x="186371" y="84637"/>
                </a:lnTo>
                <a:lnTo>
                  <a:pt x="187067" y="90626"/>
                </a:lnTo>
                <a:lnTo>
                  <a:pt x="188402" y="96370"/>
                </a:lnTo>
                <a:lnTo>
                  <a:pt x="342796" y="96370"/>
                </a:lnTo>
                <a:lnTo>
                  <a:pt x="343498" y="88855"/>
                </a:lnTo>
                <a:lnTo>
                  <a:pt x="343390" y="77434"/>
                </a:lnTo>
                <a:lnTo>
                  <a:pt x="354498" y="68630"/>
                </a:lnTo>
                <a:lnTo>
                  <a:pt x="364775" y="58871"/>
                </a:lnTo>
                <a:lnTo>
                  <a:pt x="373334" y="49162"/>
                </a:lnTo>
                <a:lnTo>
                  <a:pt x="337477" y="49162"/>
                </a:lnTo>
                <a:lnTo>
                  <a:pt x="348882" y="40858"/>
                </a:lnTo>
                <a:lnTo>
                  <a:pt x="358611" y="30682"/>
                </a:lnTo>
                <a:lnTo>
                  <a:pt x="362506" y="24787"/>
                </a:lnTo>
                <a:lnTo>
                  <a:pt x="322149" y="24787"/>
                </a:lnTo>
                <a:lnTo>
                  <a:pt x="310331" y="14479"/>
                </a:lnTo>
                <a:lnTo>
                  <a:pt x="296599" y="6673"/>
                </a:lnTo>
                <a:lnTo>
                  <a:pt x="281319" y="1728"/>
                </a:lnTo>
                <a:lnTo>
                  <a:pt x="264856" y="0"/>
                </a:lnTo>
                <a:close/>
              </a:path>
              <a:path w="382905" h="311150">
                <a:moveTo>
                  <a:pt x="382553" y="36804"/>
                </a:moveTo>
                <a:lnTo>
                  <a:pt x="371805" y="41101"/>
                </a:lnTo>
                <a:lnTo>
                  <a:pt x="360690" y="44612"/>
                </a:lnTo>
                <a:lnTo>
                  <a:pt x="349238" y="47309"/>
                </a:lnTo>
                <a:lnTo>
                  <a:pt x="337477" y="49162"/>
                </a:lnTo>
                <a:lnTo>
                  <a:pt x="373334" y="49162"/>
                </a:lnTo>
                <a:lnTo>
                  <a:pt x="374150" y="48236"/>
                </a:lnTo>
                <a:lnTo>
                  <a:pt x="382553" y="36804"/>
                </a:lnTo>
                <a:close/>
              </a:path>
              <a:path w="382905" h="311150">
                <a:moveTo>
                  <a:pt x="371985" y="5740"/>
                </a:moveTo>
                <a:lnTo>
                  <a:pt x="360315" y="12015"/>
                </a:lnTo>
                <a:lnTo>
                  <a:pt x="348084" y="17316"/>
                </a:lnTo>
                <a:lnTo>
                  <a:pt x="335345" y="21591"/>
                </a:lnTo>
                <a:lnTo>
                  <a:pt x="322149" y="24787"/>
                </a:lnTo>
                <a:lnTo>
                  <a:pt x="362506" y="24787"/>
                </a:lnTo>
                <a:lnTo>
                  <a:pt x="366400" y="18891"/>
                </a:lnTo>
                <a:lnTo>
                  <a:pt x="371985" y="5740"/>
                </a:lnTo>
                <a:close/>
              </a:path>
            </a:pathLst>
          </a:custGeom>
          <a:solidFill>
            <a:srgbClr val="5EA9DD"/>
          </a:solidFill>
        </p:spPr>
        <p:txBody>
          <a:bodyPr wrap="square" lIns="0" tIns="0" rIns="0" bIns="0" rtlCol="0"/>
          <a:lstStyle/>
          <a:p>
            <a:endParaRPr/>
          </a:p>
        </p:txBody>
      </p:sp>
      <p:sp>
        <p:nvSpPr>
          <p:cNvPr id="6" name="object 6"/>
          <p:cNvSpPr/>
          <p:nvPr/>
        </p:nvSpPr>
        <p:spPr>
          <a:xfrm>
            <a:off x="1030335" y="8565885"/>
            <a:ext cx="384810" cy="384810"/>
          </a:xfrm>
          <a:custGeom>
            <a:avLst/>
            <a:gdLst/>
            <a:ahLst/>
            <a:cxnLst/>
            <a:rect l="l" t="t" r="r" b="b"/>
            <a:pathLst>
              <a:path w="384809" h="384809">
                <a:moveTo>
                  <a:pt x="363271" y="0"/>
                </a:moveTo>
                <a:lnTo>
                  <a:pt x="21219" y="0"/>
                </a:lnTo>
                <a:lnTo>
                  <a:pt x="12959" y="1667"/>
                </a:lnTo>
                <a:lnTo>
                  <a:pt x="6214" y="6215"/>
                </a:lnTo>
                <a:lnTo>
                  <a:pt x="1667" y="12961"/>
                </a:lnTo>
                <a:lnTo>
                  <a:pt x="0" y="21223"/>
                </a:lnTo>
                <a:lnTo>
                  <a:pt x="0" y="363275"/>
                </a:lnTo>
                <a:lnTo>
                  <a:pt x="1667" y="371533"/>
                </a:lnTo>
                <a:lnTo>
                  <a:pt x="6214" y="378278"/>
                </a:lnTo>
                <a:lnTo>
                  <a:pt x="12959" y="382826"/>
                </a:lnTo>
                <a:lnTo>
                  <a:pt x="21219" y="384494"/>
                </a:lnTo>
                <a:lnTo>
                  <a:pt x="363271" y="384494"/>
                </a:lnTo>
                <a:lnTo>
                  <a:pt x="371531" y="382826"/>
                </a:lnTo>
                <a:lnTo>
                  <a:pt x="378275" y="378278"/>
                </a:lnTo>
                <a:lnTo>
                  <a:pt x="382823" y="371533"/>
                </a:lnTo>
                <a:lnTo>
                  <a:pt x="384490" y="363275"/>
                </a:lnTo>
                <a:lnTo>
                  <a:pt x="384490" y="21223"/>
                </a:lnTo>
                <a:lnTo>
                  <a:pt x="382823" y="12961"/>
                </a:lnTo>
                <a:lnTo>
                  <a:pt x="378275" y="6215"/>
                </a:lnTo>
                <a:lnTo>
                  <a:pt x="371531" y="1667"/>
                </a:lnTo>
                <a:lnTo>
                  <a:pt x="363271" y="0"/>
                </a:lnTo>
                <a:close/>
              </a:path>
            </a:pathLst>
          </a:custGeom>
          <a:solidFill>
            <a:srgbClr val="3D5A99"/>
          </a:solidFill>
        </p:spPr>
        <p:txBody>
          <a:bodyPr wrap="square" lIns="0" tIns="0" rIns="0" bIns="0" rtlCol="0"/>
          <a:lstStyle/>
          <a:p>
            <a:endParaRPr/>
          </a:p>
        </p:txBody>
      </p:sp>
      <p:sp>
        <p:nvSpPr>
          <p:cNvPr id="7" name="object 7"/>
          <p:cNvSpPr/>
          <p:nvPr/>
        </p:nvSpPr>
        <p:spPr>
          <a:xfrm>
            <a:off x="1185599" y="8623958"/>
            <a:ext cx="169545" cy="327025"/>
          </a:xfrm>
          <a:custGeom>
            <a:avLst/>
            <a:gdLst/>
            <a:ahLst/>
            <a:cxnLst/>
            <a:rect l="l" t="t" r="r" b="b"/>
            <a:pathLst>
              <a:path w="169544" h="327025">
                <a:moveTo>
                  <a:pt x="110027" y="177524"/>
                </a:moveTo>
                <a:lnTo>
                  <a:pt x="50106" y="177524"/>
                </a:lnTo>
                <a:lnTo>
                  <a:pt x="50106" y="326422"/>
                </a:lnTo>
                <a:lnTo>
                  <a:pt x="110027" y="326422"/>
                </a:lnTo>
                <a:lnTo>
                  <a:pt x="110027" y="177524"/>
                </a:lnTo>
                <a:close/>
              </a:path>
              <a:path w="169544" h="327025">
                <a:moveTo>
                  <a:pt x="167488" y="119500"/>
                </a:moveTo>
                <a:lnTo>
                  <a:pt x="0" y="119500"/>
                </a:lnTo>
                <a:lnTo>
                  <a:pt x="0" y="177524"/>
                </a:lnTo>
                <a:lnTo>
                  <a:pt x="160006" y="177524"/>
                </a:lnTo>
                <a:lnTo>
                  <a:pt x="167488" y="119500"/>
                </a:lnTo>
                <a:close/>
              </a:path>
              <a:path w="169544" h="327025">
                <a:moveTo>
                  <a:pt x="124739" y="0"/>
                </a:moveTo>
                <a:lnTo>
                  <a:pt x="94387" y="5001"/>
                </a:lnTo>
                <a:lnTo>
                  <a:pt x="70809" y="19729"/>
                </a:lnTo>
                <a:lnTo>
                  <a:pt x="55538" y="43768"/>
                </a:lnTo>
                <a:lnTo>
                  <a:pt x="50106" y="76703"/>
                </a:lnTo>
                <a:lnTo>
                  <a:pt x="50106" y="119500"/>
                </a:lnTo>
                <a:lnTo>
                  <a:pt x="110027" y="119500"/>
                </a:lnTo>
                <a:lnTo>
                  <a:pt x="110027" y="82452"/>
                </a:lnTo>
                <a:lnTo>
                  <a:pt x="111133" y="70948"/>
                </a:lnTo>
                <a:lnTo>
                  <a:pt x="115371" y="62025"/>
                </a:lnTo>
                <a:lnTo>
                  <a:pt x="124128" y="56253"/>
                </a:lnTo>
                <a:lnTo>
                  <a:pt x="138787" y="54202"/>
                </a:lnTo>
                <a:lnTo>
                  <a:pt x="169514" y="54185"/>
                </a:lnTo>
                <a:lnTo>
                  <a:pt x="169514" y="2287"/>
                </a:lnTo>
                <a:lnTo>
                  <a:pt x="163260" y="1632"/>
                </a:lnTo>
                <a:lnTo>
                  <a:pt x="153091" y="879"/>
                </a:lnTo>
                <a:lnTo>
                  <a:pt x="139940" y="258"/>
                </a:lnTo>
                <a:lnTo>
                  <a:pt x="124739" y="0"/>
                </a:lnTo>
                <a:close/>
              </a:path>
            </a:pathLst>
          </a:custGeom>
          <a:solidFill>
            <a:srgbClr val="FFFFFF"/>
          </a:solidFill>
        </p:spPr>
        <p:txBody>
          <a:bodyPr wrap="square" lIns="0" tIns="0" rIns="0" bIns="0" rtlCol="0"/>
          <a:lstStyle/>
          <a:p>
            <a:endParaRPr/>
          </a:p>
        </p:txBody>
      </p:sp>
      <p:sp>
        <p:nvSpPr>
          <p:cNvPr id="8" name="object 8"/>
          <p:cNvSpPr/>
          <p:nvPr/>
        </p:nvSpPr>
        <p:spPr>
          <a:xfrm>
            <a:off x="1030337" y="9054637"/>
            <a:ext cx="387985" cy="387985"/>
          </a:xfrm>
          <a:custGeom>
            <a:avLst/>
            <a:gdLst/>
            <a:ahLst/>
            <a:cxnLst/>
            <a:rect l="l" t="t" r="r" b="b"/>
            <a:pathLst>
              <a:path w="387984" h="387984">
                <a:moveTo>
                  <a:pt x="359046" y="0"/>
                </a:moveTo>
                <a:lnTo>
                  <a:pt x="28621" y="0"/>
                </a:lnTo>
                <a:lnTo>
                  <a:pt x="17484" y="2198"/>
                </a:lnTo>
                <a:lnTo>
                  <a:pt x="8386" y="8189"/>
                </a:lnTo>
                <a:lnTo>
                  <a:pt x="2250" y="17071"/>
                </a:lnTo>
                <a:lnTo>
                  <a:pt x="0" y="27939"/>
                </a:lnTo>
                <a:lnTo>
                  <a:pt x="0" y="359791"/>
                </a:lnTo>
                <a:lnTo>
                  <a:pt x="2250" y="370676"/>
                </a:lnTo>
                <a:lnTo>
                  <a:pt x="8386" y="379570"/>
                </a:lnTo>
                <a:lnTo>
                  <a:pt x="17484" y="385570"/>
                </a:lnTo>
                <a:lnTo>
                  <a:pt x="28621" y="387770"/>
                </a:lnTo>
                <a:lnTo>
                  <a:pt x="359046" y="387770"/>
                </a:lnTo>
                <a:lnTo>
                  <a:pt x="370207" y="385570"/>
                </a:lnTo>
                <a:lnTo>
                  <a:pt x="379339" y="379570"/>
                </a:lnTo>
                <a:lnTo>
                  <a:pt x="385506" y="370676"/>
                </a:lnTo>
                <a:lnTo>
                  <a:pt x="387770" y="359791"/>
                </a:lnTo>
                <a:lnTo>
                  <a:pt x="387770" y="27939"/>
                </a:lnTo>
                <a:lnTo>
                  <a:pt x="385506" y="17071"/>
                </a:lnTo>
                <a:lnTo>
                  <a:pt x="379339" y="8189"/>
                </a:lnTo>
                <a:lnTo>
                  <a:pt x="370207" y="2198"/>
                </a:lnTo>
                <a:lnTo>
                  <a:pt x="359046" y="0"/>
                </a:lnTo>
                <a:close/>
              </a:path>
            </a:pathLst>
          </a:custGeom>
          <a:solidFill>
            <a:srgbClr val="007BB6"/>
          </a:solidFill>
        </p:spPr>
        <p:txBody>
          <a:bodyPr wrap="square" lIns="0" tIns="0" rIns="0" bIns="0" rtlCol="0"/>
          <a:lstStyle/>
          <a:p>
            <a:endParaRPr/>
          </a:p>
        </p:txBody>
      </p:sp>
      <p:sp>
        <p:nvSpPr>
          <p:cNvPr id="9" name="object 9"/>
          <p:cNvSpPr/>
          <p:nvPr/>
        </p:nvSpPr>
        <p:spPr>
          <a:xfrm>
            <a:off x="1083235" y="9108024"/>
            <a:ext cx="66675" cy="277495"/>
          </a:xfrm>
          <a:custGeom>
            <a:avLst/>
            <a:gdLst/>
            <a:ahLst/>
            <a:cxnLst/>
            <a:rect l="l" t="t" r="r" b="b"/>
            <a:pathLst>
              <a:path w="66675" h="277495">
                <a:moveTo>
                  <a:pt x="33338" y="0"/>
                </a:moveTo>
                <a:lnTo>
                  <a:pt x="20351" y="2622"/>
                </a:lnTo>
                <a:lnTo>
                  <a:pt x="9755" y="9770"/>
                </a:lnTo>
                <a:lnTo>
                  <a:pt x="2616" y="20368"/>
                </a:lnTo>
                <a:lnTo>
                  <a:pt x="0" y="33338"/>
                </a:lnTo>
                <a:lnTo>
                  <a:pt x="2616" y="46318"/>
                </a:lnTo>
                <a:lnTo>
                  <a:pt x="9755" y="56923"/>
                </a:lnTo>
                <a:lnTo>
                  <a:pt x="20351" y="64075"/>
                </a:lnTo>
                <a:lnTo>
                  <a:pt x="33338" y="66698"/>
                </a:lnTo>
                <a:lnTo>
                  <a:pt x="46302" y="64075"/>
                </a:lnTo>
                <a:lnTo>
                  <a:pt x="56897" y="56923"/>
                </a:lnTo>
                <a:lnTo>
                  <a:pt x="64045" y="46318"/>
                </a:lnTo>
                <a:lnTo>
                  <a:pt x="66667" y="33338"/>
                </a:lnTo>
                <a:lnTo>
                  <a:pt x="64045" y="20368"/>
                </a:lnTo>
                <a:lnTo>
                  <a:pt x="56897" y="9770"/>
                </a:lnTo>
                <a:lnTo>
                  <a:pt x="46302" y="2622"/>
                </a:lnTo>
                <a:lnTo>
                  <a:pt x="33338" y="0"/>
                </a:lnTo>
                <a:close/>
              </a:path>
              <a:path w="66675" h="277495">
                <a:moveTo>
                  <a:pt x="62106" y="92000"/>
                </a:moveTo>
                <a:lnTo>
                  <a:pt x="4565" y="92000"/>
                </a:lnTo>
                <a:lnTo>
                  <a:pt x="4565" y="277051"/>
                </a:lnTo>
                <a:lnTo>
                  <a:pt x="62106" y="277051"/>
                </a:lnTo>
                <a:lnTo>
                  <a:pt x="62106" y="92000"/>
                </a:lnTo>
                <a:close/>
              </a:path>
            </a:pathLst>
          </a:custGeom>
          <a:solidFill>
            <a:srgbClr val="FFFFFF"/>
          </a:solidFill>
        </p:spPr>
        <p:txBody>
          <a:bodyPr wrap="square" lIns="0" tIns="0" rIns="0" bIns="0" rtlCol="0"/>
          <a:lstStyle/>
          <a:p>
            <a:endParaRPr/>
          </a:p>
        </p:txBody>
      </p:sp>
      <p:sp>
        <p:nvSpPr>
          <p:cNvPr id="10" name="object 10"/>
          <p:cNvSpPr/>
          <p:nvPr/>
        </p:nvSpPr>
        <p:spPr>
          <a:xfrm>
            <a:off x="1181412" y="9195409"/>
            <a:ext cx="179332" cy="18966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 name="object 11"/>
          <p:cNvSpPr/>
          <p:nvPr/>
        </p:nvSpPr>
        <p:spPr>
          <a:xfrm>
            <a:off x="1030336" y="9533368"/>
            <a:ext cx="402079" cy="38776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 name="object 12"/>
          <p:cNvSpPr txBox="1"/>
          <p:nvPr/>
        </p:nvSpPr>
        <p:spPr>
          <a:xfrm>
            <a:off x="1017585" y="7299314"/>
            <a:ext cx="9489440" cy="3274695"/>
          </a:xfrm>
          <a:prstGeom prst="rect">
            <a:avLst/>
          </a:prstGeom>
        </p:spPr>
        <p:txBody>
          <a:bodyPr vert="horz" wrap="square" lIns="0" tIns="137160" rIns="0" bIns="0" rtlCol="0">
            <a:spAutoFit/>
          </a:bodyPr>
          <a:lstStyle/>
          <a:p>
            <a:pPr marL="12700">
              <a:lnSpc>
                <a:spcPct val="100000"/>
              </a:lnSpc>
              <a:spcBef>
                <a:spcPts val="1080"/>
              </a:spcBef>
            </a:pPr>
            <a:r>
              <a:rPr sz="3150" spc="-20" dirty="0">
                <a:solidFill>
                  <a:srgbClr val="0072BC"/>
                </a:solidFill>
                <a:latin typeface="Arial"/>
                <a:cs typeface="Arial"/>
                <a:hlinkClick r:id="rId2"/>
              </a:rPr>
              <a:t>www.iaato.org</a:t>
            </a:r>
            <a:endParaRPr sz="3150">
              <a:latin typeface="Arial"/>
              <a:cs typeface="Arial"/>
            </a:endParaRPr>
          </a:p>
          <a:p>
            <a:pPr marL="508000" marR="4872355" indent="-2540">
              <a:lnSpc>
                <a:spcPts val="3770"/>
              </a:lnSpc>
              <a:spcBef>
                <a:spcPts val="1110"/>
              </a:spcBef>
            </a:pPr>
            <a:r>
              <a:rPr sz="3150" spc="-10" dirty="0">
                <a:solidFill>
                  <a:srgbClr val="0072BC"/>
                </a:solidFill>
                <a:latin typeface="Arial"/>
                <a:cs typeface="Arial"/>
              </a:rPr>
              <a:t>@iaato_org  antarcticatouroperators  </a:t>
            </a:r>
            <a:r>
              <a:rPr sz="3150" spc="-10" dirty="0">
                <a:solidFill>
                  <a:srgbClr val="0072BC"/>
                </a:solidFill>
                <a:latin typeface="Arial"/>
                <a:cs typeface="Arial"/>
                <a:hlinkClick r:id="rId5"/>
              </a:rPr>
              <a:t>iaato@iaato.org </a:t>
            </a:r>
            <a:r>
              <a:rPr sz="3150" spc="-10" dirty="0">
                <a:solidFill>
                  <a:srgbClr val="0072BC"/>
                </a:solidFill>
                <a:latin typeface="Arial"/>
                <a:cs typeface="Arial"/>
              </a:rPr>
              <a:t> iaato_org</a:t>
            </a:r>
            <a:endParaRPr sz="3150">
              <a:latin typeface="Arial"/>
              <a:cs typeface="Arial"/>
            </a:endParaRPr>
          </a:p>
          <a:p>
            <a:pPr marL="12700">
              <a:lnSpc>
                <a:spcPct val="100000"/>
              </a:lnSpc>
              <a:spcBef>
                <a:spcPts val="855"/>
              </a:spcBef>
            </a:pPr>
            <a:r>
              <a:rPr sz="3150" spc="-10" dirty="0">
                <a:solidFill>
                  <a:srgbClr val="0072BC"/>
                </a:solidFill>
                <a:latin typeface="Arial"/>
                <a:cs typeface="Arial"/>
              </a:rPr>
              <a:t>#LoveAntarctica #AntarcticAmbassadors</a:t>
            </a:r>
            <a:r>
              <a:rPr sz="3150" spc="-50" dirty="0">
                <a:solidFill>
                  <a:srgbClr val="0072BC"/>
                </a:solidFill>
                <a:latin typeface="Arial"/>
                <a:cs typeface="Arial"/>
              </a:rPr>
              <a:t> </a:t>
            </a:r>
            <a:r>
              <a:rPr sz="3150" spc="-10" dirty="0">
                <a:solidFill>
                  <a:srgbClr val="0072BC"/>
                </a:solidFill>
                <a:latin typeface="Arial"/>
                <a:cs typeface="Arial"/>
              </a:rPr>
              <a:t>#weareiaato</a:t>
            </a:r>
            <a:endParaRPr sz="3150">
              <a:latin typeface="Arial"/>
              <a:cs typeface="Arial"/>
            </a:endParaRPr>
          </a:p>
        </p:txBody>
      </p:sp>
      <p:sp>
        <p:nvSpPr>
          <p:cNvPr id="13" name="object 13"/>
          <p:cNvSpPr/>
          <p:nvPr/>
        </p:nvSpPr>
        <p:spPr>
          <a:xfrm>
            <a:off x="9279161" y="3073247"/>
            <a:ext cx="9683797" cy="645362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4"/>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txBox="1"/>
          <p:nvPr/>
        </p:nvSpPr>
        <p:spPr>
          <a:xfrm>
            <a:off x="1017635" y="2140835"/>
            <a:ext cx="7538720" cy="5906745"/>
          </a:xfrm>
          <a:prstGeom prst="rect">
            <a:avLst/>
          </a:prstGeom>
        </p:spPr>
        <p:txBody>
          <a:bodyPr vert="horz" wrap="square" lIns="0" tIns="637540" rIns="0" bIns="0" rtlCol="0">
            <a:spAutoFit/>
          </a:bodyPr>
          <a:lstStyle/>
          <a:p>
            <a:pPr marL="12700">
              <a:lnSpc>
                <a:spcPct val="100000"/>
              </a:lnSpc>
              <a:spcBef>
                <a:spcPts val="5020"/>
              </a:spcBef>
            </a:pPr>
            <a:r>
              <a:rPr lang="de-DE" sz="6950" b="1" spc="-5" dirty="0" smtClean="0">
                <a:solidFill>
                  <a:srgbClr val="0072BC"/>
                </a:solidFill>
                <a:latin typeface="Arial"/>
                <a:cs typeface="Arial"/>
              </a:rPr>
              <a:t>Willkommen</a:t>
            </a:r>
            <a:r>
              <a:rPr sz="6950" b="1" spc="-5" dirty="0" smtClean="0">
                <a:solidFill>
                  <a:srgbClr val="0072BC"/>
                </a:solidFill>
                <a:latin typeface="Arial"/>
                <a:cs typeface="Arial"/>
              </a:rPr>
              <a:t>!</a:t>
            </a:r>
            <a:endParaRPr sz="6950" dirty="0">
              <a:latin typeface="Arial"/>
              <a:cs typeface="Arial"/>
            </a:endParaRPr>
          </a:p>
          <a:p>
            <a:pPr marL="12700" marR="5080">
              <a:lnSpc>
                <a:spcPts val="3770"/>
              </a:lnSpc>
              <a:spcBef>
                <a:spcPts val="2330"/>
              </a:spcBef>
            </a:pPr>
            <a:r>
              <a:rPr lang="de-DE" sz="3150" spc="-105" dirty="0">
                <a:solidFill>
                  <a:srgbClr val="0072BC"/>
                </a:solidFill>
                <a:latin typeface="Arial"/>
                <a:cs typeface="Arial"/>
              </a:rPr>
              <a:t>Willkommen! Sie und Ihr Unternehmen arbeiten mit Mitgliedern der International </a:t>
            </a:r>
            <a:r>
              <a:rPr lang="de-DE" sz="3150" spc="-105" dirty="0" err="1">
                <a:solidFill>
                  <a:srgbClr val="0072BC"/>
                </a:solidFill>
                <a:latin typeface="Arial"/>
                <a:cs typeface="Arial"/>
              </a:rPr>
              <a:t>Association</a:t>
            </a:r>
            <a:r>
              <a:rPr lang="de-DE" sz="3150" spc="-105" dirty="0">
                <a:solidFill>
                  <a:srgbClr val="0072BC"/>
                </a:solidFill>
                <a:latin typeface="Arial"/>
                <a:cs typeface="Arial"/>
              </a:rPr>
              <a:t> </a:t>
            </a:r>
            <a:r>
              <a:rPr lang="de-DE" sz="3150" spc="-105" dirty="0" err="1">
                <a:solidFill>
                  <a:srgbClr val="0072BC"/>
                </a:solidFill>
                <a:latin typeface="Arial"/>
                <a:cs typeface="Arial"/>
              </a:rPr>
              <a:t>of</a:t>
            </a:r>
            <a:r>
              <a:rPr lang="de-DE" sz="3150" spc="-105" dirty="0">
                <a:solidFill>
                  <a:srgbClr val="0072BC"/>
                </a:solidFill>
                <a:latin typeface="Arial"/>
                <a:cs typeface="Arial"/>
              </a:rPr>
              <a:t> </a:t>
            </a:r>
            <a:r>
              <a:rPr lang="de-DE" sz="3150" spc="-105" dirty="0" err="1">
                <a:solidFill>
                  <a:srgbClr val="0072BC"/>
                </a:solidFill>
                <a:latin typeface="Arial"/>
                <a:cs typeface="Arial"/>
              </a:rPr>
              <a:t>Antarctica</a:t>
            </a:r>
            <a:r>
              <a:rPr lang="de-DE" sz="3150" spc="-105" dirty="0">
                <a:solidFill>
                  <a:srgbClr val="0072BC"/>
                </a:solidFill>
                <a:latin typeface="Arial"/>
                <a:cs typeface="Arial"/>
              </a:rPr>
              <a:t> Tour Operators (IAATO) zusammen, einer einzigartigen, aus über 100 Mitgliedern bestehenden Vereinigung, die sich für die Durchführung sicherer und umweltfreundlicher Antarktisreisen im Privatsektor einsetzt</a:t>
            </a:r>
            <a:r>
              <a:rPr lang="de-DE" sz="3150" spc="-105" dirty="0" smtClean="0">
                <a:solidFill>
                  <a:srgbClr val="0072BC"/>
                </a:solidFill>
                <a:latin typeface="Arial"/>
                <a:cs typeface="Arial"/>
              </a:rPr>
              <a:t>.</a:t>
            </a:r>
            <a:endParaRPr sz="3150" dirty="0">
              <a:latin typeface="Arial"/>
              <a:cs typeface="Arial"/>
            </a:endParaRPr>
          </a:p>
        </p:txBody>
      </p:sp>
      <p:sp>
        <p:nvSpPr>
          <p:cNvPr id="4" name="object 4"/>
          <p:cNvSpPr/>
          <p:nvPr/>
        </p:nvSpPr>
        <p:spPr>
          <a:xfrm>
            <a:off x="9279163" y="3072128"/>
            <a:ext cx="9683795" cy="6455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txBox="1"/>
          <p:nvPr/>
        </p:nvSpPr>
        <p:spPr>
          <a:xfrm>
            <a:off x="1017635" y="2894410"/>
            <a:ext cx="7785734" cy="5517536"/>
          </a:xfrm>
          <a:prstGeom prst="rect">
            <a:avLst/>
          </a:prstGeom>
        </p:spPr>
        <p:txBody>
          <a:bodyPr vert="horz" wrap="square" lIns="0" tIns="28575" rIns="0" bIns="0" rtlCol="0">
            <a:spAutoFit/>
          </a:bodyPr>
          <a:lstStyle/>
          <a:p>
            <a:pPr marL="12700" marR="179070">
              <a:lnSpc>
                <a:spcPts val="3770"/>
              </a:lnSpc>
              <a:spcBef>
                <a:spcPts val="225"/>
              </a:spcBef>
            </a:pPr>
            <a:r>
              <a:rPr lang="de-DE" sz="3150" spc="-5" dirty="0">
                <a:solidFill>
                  <a:srgbClr val="0072BC"/>
                </a:solidFill>
                <a:latin typeface="Arial"/>
                <a:cs typeface="Arial"/>
              </a:rPr>
              <a:t>Seit 1991 engagiert sich die IAATO erfolgreich für den Umweltschutz in der Antarktis. Dazu wurde eine Vielzahl an Arbeitsabläufen und Mitgliedschaftsanforderungen </a:t>
            </a:r>
            <a:r>
              <a:rPr lang="de-DE" sz="3150" spc="-5" dirty="0" smtClean="0">
                <a:solidFill>
                  <a:srgbClr val="0072BC"/>
                </a:solidFill>
                <a:latin typeface="Arial"/>
                <a:cs typeface="Arial"/>
              </a:rPr>
              <a:t>entwickelt</a:t>
            </a:r>
            <a:r>
              <a:rPr sz="3150" spc="-10" dirty="0" smtClean="0">
                <a:solidFill>
                  <a:srgbClr val="0072BC"/>
                </a:solidFill>
                <a:latin typeface="Arial"/>
                <a:cs typeface="Arial"/>
              </a:rPr>
              <a:t>.</a:t>
            </a:r>
            <a:endParaRPr sz="3150" dirty="0">
              <a:latin typeface="Arial"/>
              <a:cs typeface="Arial"/>
            </a:endParaRPr>
          </a:p>
          <a:p>
            <a:pPr marL="12700" marR="508634">
              <a:lnSpc>
                <a:spcPts val="3770"/>
              </a:lnSpc>
              <a:spcBef>
                <a:spcPts val="985"/>
              </a:spcBef>
            </a:pPr>
            <a:r>
              <a:rPr lang="de-DE" sz="3150" spc="-65" dirty="0">
                <a:solidFill>
                  <a:srgbClr val="0072BC"/>
                </a:solidFill>
                <a:latin typeface="Arial"/>
                <a:cs typeface="Arial"/>
              </a:rPr>
              <a:t>Mitglieder der IAATO führen sämtliche Expeditionen in Übereinstimmung mit den Richtlinien der Vereinigung durch und halten sich an alle relevanten Punkte des Antarktisvertrags sowie andere internationale Bestimmungen.</a:t>
            </a:r>
            <a:endParaRPr sz="3150" dirty="0">
              <a:latin typeface="Arial"/>
              <a:cs typeface="Arial"/>
            </a:endParaRPr>
          </a:p>
        </p:txBody>
      </p:sp>
      <p:sp>
        <p:nvSpPr>
          <p:cNvPr id="4" name="object 4"/>
          <p:cNvSpPr/>
          <p:nvPr/>
        </p:nvSpPr>
        <p:spPr>
          <a:xfrm>
            <a:off x="9279163" y="3072128"/>
            <a:ext cx="9683795" cy="643869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9279163" y="3072128"/>
            <a:ext cx="9684385" cy="6438900"/>
          </a:xfrm>
          <a:custGeom>
            <a:avLst/>
            <a:gdLst/>
            <a:ahLst/>
            <a:cxnLst/>
            <a:rect l="l" t="t" r="r" b="b"/>
            <a:pathLst>
              <a:path w="9684385" h="6438900">
                <a:moveTo>
                  <a:pt x="0" y="6438695"/>
                </a:moveTo>
                <a:lnTo>
                  <a:pt x="9683800" y="6438695"/>
                </a:lnTo>
                <a:lnTo>
                  <a:pt x="9683800" y="0"/>
                </a:lnTo>
                <a:lnTo>
                  <a:pt x="0" y="0"/>
                </a:lnTo>
                <a:lnTo>
                  <a:pt x="0" y="6438695"/>
                </a:lnTo>
                <a:close/>
              </a:path>
            </a:pathLst>
          </a:custGeom>
          <a:ln w="221633">
            <a:solidFill>
              <a:srgbClr val="FFFFFF"/>
            </a:solidFill>
          </a:ln>
        </p:spPr>
        <p:txBody>
          <a:bodyPr wrap="square" lIns="0" tIns="0" rIns="0" bIns="0" rtlCol="0"/>
          <a:lstStyle/>
          <a:p>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txBox="1"/>
          <p:nvPr/>
        </p:nvSpPr>
        <p:spPr>
          <a:xfrm>
            <a:off x="1017635" y="2894410"/>
            <a:ext cx="7408545" cy="7595028"/>
          </a:xfrm>
          <a:prstGeom prst="rect">
            <a:avLst/>
          </a:prstGeom>
        </p:spPr>
        <p:txBody>
          <a:bodyPr vert="horz" wrap="square" lIns="0" tIns="28575" rIns="0" bIns="0" rtlCol="0">
            <a:spAutoFit/>
          </a:bodyPr>
          <a:lstStyle/>
          <a:p>
            <a:pPr marL="12700" marR="48895">
              <a:lnSpc>
                <a:spcPts val="3770"/>
              </a:lnSpc>
              <a:spcBef>
                <a:spcPts val="225"/>
              </a:spcBef>
            </a:pPr>
            <a:r>
              <a:rPr lang="de-DE" sz="3150" spc="-65" dirty="0">
                <a:solidFill>
                  <a:srgbClr val="0072BC"/>
                </a:solidFill>
                <a:latin typeface="Arial"/>
                <a:cs typeface="Arial"/>
              </a:rPr>
              <a:t>Die IAATO selbst wirbt nicht für Reisen in die Antarktis. Allerdings betreiben die Unternehmen und Vertreter der Vereinigung solche </a:t>
            </a:r>
            <a:r>
              <a:rPr lang="de-DE" sz="3150" spc="-65" dirty="0" smtClean="0">
                <a:solidFill>
                  <a:srgbClr val="0072BC"/>
                </a:solidFill>
                <a:latin typeface="Arial"/>
                <a:cs typeface="Arial"/>
              </a:rPr>
              <a:t>Werbung</a:t>
            </a:r>
            <a:r>
              <a:rPr sz="3150" spc="-10" dirty="0" smtClean="0">
                <a:solidFill>
                  <a:srgbClr val="0072BC"/>
                </a:solidFill>
                <a:latin typeface="Arial"/>
                <a:cs typeface="Arial"/>
              </a:rPr>
              <a:t>.</a:t>
            </a:r>
            <a:endParaRPr sz="3150" dirty="0">
              <a:latin typeface="Arial"/>
              <a:cs typeface="Arial"/>
            </a:endParaRPr>
          </a:p>
          <a:p>
            <a:pPr marL="12700" marR="5080">
              <a:lnSpc>
                <a:spcPts val="3770"/>
              </a:lnSpc>
              <a:spcBef>
                <a:spcPts val="985"/>
              </a:spcBef>
            </a:pPr>
            <a:r>
              <a:rPr lang="de-DE" sz="3150" spc="-10" dirty="0">
                <a:solidFill>
                  <a:srgbClr val="0072BC"/>
                </a:solidFill>
                <a:latin typeface="Arial"/>
                <a:cs typeface="Arial"/>
              </a:rPr>
              <a:t>Als Marketingexperten leisten Sie durch Ihren Umgang mit den Erwartungen von Kunden hinsichtlich ihres Antarktiserlebnisses einen wesentlichen Beitrag dazu, dass die IAATO ihre Mission erfüllen </a:t>
            </a:r>
            <a:r>
              <a:rPr lang="de-DE" sz="3150" spc="-10" dirty="0" smtClean="0">
                <a:solidFill>
                  <a:srgbClr val="0072BC"/>
                </a:solidFill>
                <a:latin typeface="Arial"/>
                <a:cs typeface="Arial"/>
              </a:rPr>
              <a:t>kann</a:t>
            </a:r>
            <a:r>
              <a:rPr sz="3150" spc="-10" dirty="0" smtClean="0">
                <a:solidFill>
                  <a:srgbClr val="0072BC"/>
                </a:solidFill>
                <a:latin typeface="Arial"/>
                <a:cs typeface="Arial"/>
              </a:rPr>
              <a:t>.</a:t>
            </a:r>
            <a:endParaRPr sz="3150" dirty="0">
              <a:latin typeface="Arial"/>
              <a:cs typeface="Arial"/>
            </a:endParaRPr>
          </a:p>
          <a:p>
            <a:pPr marL="12700" marR="481330">
              <a:lnSpc>
                <a:spcPts val="3770"/>
              </a:lnSpc>
              <a:spcBef>
                <a:spcPts val="990"/>
              </a:spcBef>
            </a:pPr>
            <a:r>
              <a:rPr lang="de-DE" sz="3150" spc="-10" dirty="0">
                <a:solidFill>
                  <a:srgbClr val="0072BC"/>
                </a:solidFill>
                <a:latin typeface="Arial"/>
                <a:cs typeface="Arial"/>
              </a:rPr>
              <a:t>Die folgenden Empfehlungen der IAATO sollen Ihnen bei der Entwicklung Ihrer Marketing- und Kommunikationsstrategien behilflich sein.</a:t>
            </a:r>
            <a:endParaRPr sz="3150" dirty="0">
              <a:latin typeface="Arial"/>
              <a:cs typeface="Arial"/>
            </a:endParaRPr>
          </a:p>
        </p:txBody>
      </p:sp>
      <p:sp>
        <p:nvSpPr>
          <p:cNvPr id="4" name="object 4"/>
          <p:cNvSpPr/>
          <p:nvPr/>
        </p:nvSpPr>
        <p:spPr>
          <a:xfrm>
            <a:off x="9279163" y="3072128"/>
            <a:ext cx="9683791" cy="6455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p:nvPr/>
        </p:nvSpPr>
        <p:spPr>
          <a:xfrm>
            <a:off x="9279159" y="3072125"/>
            <a:ext cx="9683800" cy="64558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
        <p:nvSpPr>
          <p:cNvPr id="5" name="object 5"/>
          <p:cNvSpPr txBox="1"/>
          <p:nvPr/>
        </p:nvSpPr>
        <p:spPr>
          <a:xfrm>
            <a:off x="1017635" y="2894410"/>
            <a:ext cx="7481570" cy="6979475"/>
          </a:xfrm>
          <a:prstGeom prst="rect">
            <a:avLst/>
          </a:prstGeom>
        </p:spPr>
        <p:txBody>
          <a:bodyPr vert="horz" wrap="square" lIns="0" tIns="28575" rIns="0" bIns="0" rtlCol="0">
            <a:spAutoFit/>
          </a:bodyPr>
          <a:lstStyle/>
          <a:p>
            <a:pPr marL="12700" marR="5080">
              <a:lnSpc>
                <a:spcPts val="3770"/>
              </a:lnSpc>
              <a:spcBef>
                <a:spcPts val="225"/>
              </a:spcBef>
            </a:pPr>
            <a:r>
              <a:rPr lang="de-DE" sz="3150" spc="-5" dirty="0">
                <a:solidFill>
                  <a:srgbClr val="0072BC"/>
                </a:solidFill>
                <a:latin typeface="Arial"/>
                <a:cs typeface="Arial"/>
              </a:rPr>
              <a:t>Bitte nennen Sie in Broschüren, Marketingmaterial, Blogs usw. keine bestimmten Standorte</a:t>
            </a:r>
            <a:r>
              <a:rPr lang="de-DE" sz="3150" spc="-5" dirty="0" smtClean="0">
                <a:solidFill>
                  <a:srgbClr val="0072BC"/>
                </a:solidFill>
                <a:latin typeface="Arial"/>
                <a:cs typeface="Arial"/>
              </a:rPr>
              <a:t>/ Forschungsstationen </a:t>
            </a:r>
            <a:r>
              <a:rPr lang="de-DE" sz="3150" spc="-5" dirty="0">
                <a:solidFill>
                  <a:srgbClr val="0072BC"/>
                </a:solidFill>
                <a:latin typeface="Arial"/>
                <a:cs typeface="Arial"/>
              </a:rPr>
              <a:t>in der Antarktis oder beziehen Sie diese in Routen ein, um Gästen nicht zu versprechen, dass sie diese Sehenswürdigkeiten besichtigen </a:t>
            </a:r>
            <a:r>
              <a:rPr lang="de-DE" sz="3150" spc="-5" dirty="0" smtClean="0">
                <a:solidFill>
                  <a:srgbClr val="0072BC"/>
                </a:solidFill>
                <a:latin typeface="Arial"/>
                <a:cs typeface="Arial"/>
              </a:rPr>
              <a:t>werden</a:t>
            </a:r>
            <a:r>
              <a:rPr sz="3150" spc="-5" dirty="0" smtClean="0">
                <a:solidFill>
                  <a:srgbClr val="0072BC"/>
                </a:solidFill>
                <a:latin typeface="Arial"/>
                <a:cs typeface="Arial"/>
              </a:rPr>
              <a:t>.</a:t>
            </a:r>
            <a:endParaRPr sz="3150" dirty="0">
              <a:latin typeface="Arial"/>
              <a:cs typeface="Arial"/>
            </a:endParaRPr>
          </a:p>
          <a:p>
            <a:pPr marL="12700" marR="78105">
              <a:lnSpc>
                <a:spcPts val="3770"/>
              </a:lnSpc>
              <a:spcBef>
                <a:spcPts val="985"/>
              </a:spcBef>
            </a:pPr>
            <a:r>
              <a:rPr lang="de-DE" sz="3150" spc="-5" dirty="0">
                <a:solidFill>
                  <a:srgbClr val="0072BC"/>
                </a:solidFill>
                <a:latin typeface="Arial"/>
                <a:cs typeface="Arial"/>
              </a:rPr>
              <a:t>So soll der Druck an Landestellen verringert werden. Außerdem können Routen aufgrund von Wetter-</a:t>
            </a:r>
            <a:r>
              <a:rPr lang="de-DE" sz="3150" spc="-5" dirty="0" smtClean="0">
                <a:solidFill>
                  <a:srgbClr val="0072BC"/>
                </a:solidFill>
                <a:latin typeface="Arial"/>
                <a:cs typeface="Arial"/>
              </a:rPr>
              <a:t>/ Eisbedingungen </a:t>
            </a:r>
            <a:r>
              <a:rPr lang="de-DE" sz="3150" spc="-5" dirty="0">
                <a:solidFill>
                  <a:srgbClr val="0072BC"/>
                </a:solidFill>
                <a:latin typeface="Arial"/>
                <a:cs typeface="Arial"/>
              </a:rPr>
              <a:t>oder aus anderen betrieblichen Gründen kurzfristig geändert werden</a:t>
            </a:r>
            <a:r>
              <a:rPr lang="de-DE" sz="3150" spc="-5" dirty="0" smtClean="0">
                <a:solidFill>
                  <a:srgbClr val="0072BC"/>
                </a:solidFill>
                <a:latin typeface="Arial"/>
                <a:cs typeface="Arial"/>
              </a:rPr>
              <a:t>.</a:t>
            </a:r>
            <a:endParaRPr sz="3150" dirty="0">
              <a:latin typeface="Arial"/>
              <a:cs typeface="Arial"/>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txBox="1"/>
          <p:nvPr/>
        </p:nvSpPr>
        <p:spPr>
          <a:xfrm>
            <a:off x="1017635" y="2894410"/>
            <a:ext cx="7341234" cy="6068969"/>
          </a:xfrm>
          <a:prstGeom prst="rect">
            <a:avLst/>
          </a:prstGeom>
        </p:spPr>
        <p:txBody>
          <a:bodyPr vert="horz" wrap="square" lIns="0" tIns="28575" rIns="0" bIns="0" rtlCol="0">
            <a:spAutoFit/>
          </a:bodyPr>
          <a:lstStyle/>
          <a:p>
            <a:pPr marL="12700" marR="93980">
              <a:lnSpc>
                <a:spcPts val="3770"/>
              </a:lnSpc>
              <a:spcBef>
                <a:spcPts val="225"/>
              </a:spcBef>
            </a:pPr>
            <a:r>
              <a:rPr lang="de-DE" sz="3150" spc="-5" dirty="0">
                <a:solidFill>
                  <a:srgbClr val="0072BC"/>
                </a:solidFill>
                <a:latin typeface="Arial"/>
                <a:cs typeface="Arial"/>
              </a:rPr>
              <a:t>Verwenden Sie stattdessen Formulierungen, die die Schönheit der Antarktis und ihrer üppigen Tierwelt, den spontanen, entdeckerischen Charakter einer </a:t>
            </a:r>
            <a:r>
              <a:rPr lang="de-DE" sz="3150" spc="-5" dirty="0" smtClean="0">
                <a:solidFill>
                  <a:srgbClr val="0072BC"/>
                </a:solidFill>
                <a:latin typeface="Arial"/>
                <a:cs typeface="Arial"/>
              </a:rPr>
              <a:t>Expeditionsschifffahrt </a:t>
            </a:r>
            <a:r>
              <a:rPr lang="de-DE" sz="3150" spc="-5" dirty="0">
                <a:solidFill>
                  <a:srgbClr val="0072BC"/>
                </a:solidFill>
                <a:latin typeface="Arial"/>
                <a:cs typeface="Arial"/>
              </a:rPr>
              <a:t>in der Antarktis sowie die angebotenen lehrreichen Aktivitäten </a:t>
            </a:r>
            <a:r>
              <a:rPr lang="de-DE" sz="3150" spc="-5" dirty="0" smtClean="0">
                <a:solidFill>
                  <a:srgbClr val="0072BC"/>
                </a:solidFill>
                <a:latin typeface="Arial"/>
                <a:cs typeface="Arial"/>
              </a:rPr>
              <a:t>anpreisen</a:t>
            </a:r>
            <a:r>
              <a:rPr sz="3150" spc="-15" dirty="0" smtClean="0">
                <a:solidFill>
                  <a:srgbClr val="0072BC"/>
                </a:solidFill>
                <a:latin typeface="Arial"/>
                <a:cs typeface="Arial"/>
              </a:rPr>
              <a:t>.</a:t>
            </a:r>
            <a:endParaRPr sz="3150" dirty="0">
              <a:latin typeface="Arial"/>
              <a:cs typeface="Arial"/>
            </a:endParaRPr>
          </a:p>
          <a:p>
            <a:pPr marL="12700" marR="5080">
              <a:lnSpc>
                <a:spcPts val="3770"/>
              </a:lnSpc>
              <a:spcBef>
                <a:spcPts val="1490"/>
              </a:spcBef>
            </a:pPr>
            <a:r>
              <a:rPr lang="de-DE" sz="3150" spc="-105" dirty="0">
                <a:solidFill>
                  <a:srgbClr val="0072BC"/>
                </a:solidFill>
                <a:latin typeface="Arial"/>
                <a:cs typeface="Arial"/>
              </a:rPr>
              <a:t>Sie können die Besonderheiten bestimmter Orte hervorheben, aber bitte nicht darauf schließen lassen, dass Kunden diese auf einer bestimmten Reise oder an einem bestimmten Tag besichtigen werden.</a:t>
            </a:r>
            <a:endParaRPr sz="3150" dirty="0">
              <a:latin typeface="Arial"/>
              <a:cs typeface="Arial"/>
            </a:endParaRPr>
          </a:p>
        </p:txBody>
      </p:sp>
      <p:sp>
        <p:nvSpPr>
          <p:cNvPr id="4" name="object 4"/>
          <p:cNvSpPr/>
          <p:nvPr/>
        </p:nvSpPr>
        <p:spPr>
          <a:xfrm>
            <a:off x="9279163" y="3072128"/>
            <a:ext cx="9683791" cy="6455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p:nvPr/>
        </p:nvSpPr>
        <p:spPr>
          <a:xfrm>
            <a:off x="9279163" y="3072128"/>
            <a:ext cx="9683795" cy="6455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
        <p:nvSpPr>
          <p:cNvPr id="5" name="object 5"/>
          <p:cNvSpPr txBox="1"/>
          <p:nvPr/>
        </p:nvSpPr>
        <p:spPr>
          <a:xfrm>
            <a:off x="1017635" y="2894410"/>
            <a:ext cx="7829550" cy="3824765"/>
          </a:xfrm>
          <a:prstGeom prst="rect">
            <a:avLst/>
          </a:prstGeom>
        </p:spPr>
        <p:txBody>
          <a:bodyPr vert="horz" wrap="square" lIns="0" tIns="28575" rIns="0" bIns="0" rtlCol="0">
            <a:spAutoFit/>
          </a:bodyPr>
          <a:lstStyle/>
          <a:p>
            <a:pPr marL="12700" marR="5080">
              <a:lnSpc>
                <a:spcPts val="3770"/>
              </a:lnSpc>
              <a:spcBef>
                <a:spcPts val="225"/>
              </a:spcBef>
            </a:pPr>
            <a:r>
              <a:rPr lang="de-DE" sz="3150" spc="-10" dirty="0">
                <a:solidFill>
                  <a:srgbClr val="0072BC"/>
                </a:solidFill>
                <a:latin typeface="Arial"/>
                <a:cs typeface="Arial"/>
              </a:rPr>
              <a:t>Verwenden Sie Formulierungen, die die Besonderheiten der Antarktis anpreisen, jedoch nicht im Stil von: „Das dürfen Sie sich nicht entgehen lassen</a:t>
            </a:r>
            <a:r>
              <a:rPr lang="de-DE" sz="3150" spc="-10" dirty="0" smtClean="0">
                <a:solidFill>
                  <a:srgbClr val="0072BC"/>
                </a:solidFill>
                <a:latin typeface="Arial"/>
                <a:cs typeface="Arial"/>
              </a:rPr>
              <a:t>.“</a:t>
            </a:r>
            <a:endParaRPr sz="3150" dirty="0">
              <a:latin typeface="Arial"/>
              <a:cs typeface="Arial"/>
            </a:endParaRPr>
          </a:p>
          <a:p>
            <a:pPr marL="12700">
              <a:lnSpc>
                <a:spcPts val="3640"/>
              </a:lnSpc>
            </a:pPr>
            <a:r>
              <a:rPr sz="3150" spc="-5" dirty="0">
                <a:solidFill>
                  <a:srgbClr val="0072BC"/>
                </a:solidFill>
                <a:latin typeface="Arial"/>
                <a:cs typeface="Arial"/>
              </a:rPr>
              <a:t>– </a:t>
            </a:r>
            <a:r>
              <a:rPr lang="de-DE" sz="3150" spc="-5">
                <a:solidFill>
                  <a:srgbClr val="0072BC"/>
                </a:solidFill>
                <a:latin typeface="Arial"/>
                <a:cs typeface="Arial"/>
              </a:rPr>
              <a:t>Die </a:t>
            </a:r>
            <a:r>
              <a:rPr lang="de-DE" sz="3150" spc="-5" smtClean="0">
                <a:solidFill>
                  <a:srgbClr val="0072BC"/>
                </a:solidFill>
                <a:latin typeface="Arial"/>
                <a:cs typeface="Arial"/>
              </a:rPr>
              <a:t>IAATO </a:t>
            </a:r>
            <a:r>
              <a:rPr lang="de-DE" sz="3150" spc="-5" dirty="0">
                <a:solidFill>
                  <a:srgbClr val="0072BC"/>
                </a:solidFill>
                <a:latin typeface="Arial"/>
                <a:cs typeface="Arial"/>
              </a:rPr>
              <a:t>arbeitet eng mit der antarktischen Gemeinschaft zusammen, um den Kontinent für zukünftige Generationen zu erhalten</a:t>
            </a:r>
            <a:r>
              <a:rPr lang="de-DE" sz="3150" spc="-5" dirty="0" smtClean="0">
                <a:solidFill>
                  <a:srgbClr val="0072BC"/>
                </a:solidFill>
                <a:latin typeface="Arial"/>
                <a:cs typeface="Arial"/>
              </a:rPr>
              <a:t>.</a:t>
            </a:r>
            <a:endParaRPr sz="3150" dirty="0">
              <a:latin typeface="Arial"/>
              <a:cs typeface="Arial"/>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p:nvPr/>
        </p:nvSpPr>
        <p:spPr>
          <a:xfrm>
            <a:off x="11457075" y="3072128"/>
            <a:ext cx="7505883" cy="6455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11457075" y="3072124"/>
            <a:ext cx="7506334" cy="6456045"/>
          </a:xfrm>
          <a:custGeom>
            <a:avLst/>
            <a:gdLst/>
            <a:ahLst/>
            <a:cxnLst/>
            <a:rect l="l" t="t" r="r" b="b"/>
            <a:pathLst>
              <a:path w="7506334" h="6456045">
                <a:moveTo>
                  <a:pt x="0" y="6455867"/>
                </a:moveTo>
                <a:lnTo>
                  <a:pt x="7505888" y="6455867"/>
                </a:lnTo>
                <a:lnTo>
                  <a:pt x="7505888" y="0"/>
                </a:lnTo>
                <a:lnTo>
                  <a:pt x="0" y="0"/>
                </a:lnTo>
                <a:lnTo>
                  <a:pt x="0" y="6455867"/>
                </a:lnTo>
                <a:close/>
              </a:path>
            </a:pathLst>
          </a:custGeom>
          <a:ln w="221633">
            <a:solidFill>
              <a:srgbClr val="FFFFFF"/>
            </a:solidFill>
          </a:ln>
        </p:spPr>
        <p:txBody>
          <a:bodyPr wrap="square" lIns="0" tIns="0" rIns="0" bIns="0" rtlCol="0"/>
          <a:lstStyle/>
          <a:p>
            <a:endParaRPr/>
          </a:p>
        </p:txBody>
      </p:sp>
      <p:sp>
        <p:nvSpPr>
          <p:cNvPr id="5" name="object 5"/>
          <p:cNvSpPr txBox="1"/>
          <p:nvPr/>
        </p:nvSpPr>
        <p:spPr>
          <a:xfrm>
            <a:off x="1017635" y="2894410"/>
            <a:ext cx="10001885" cy="7253909"/>
          </a:xfrm>
          <a:prstGeom prst="rect">
            <a:avLst/>
          </a:prstGeom>
        </p:spPr>
        <p:txBody>
          <a:bodyPr vert="horz" wrap="square" lIns="0" tIns="28575" rIns="0" bIns="0" rtlCol="0">
            <a:spAutoFit/>
          </a:bodyPr>
          <a:lstStyle/>
          <a:p>
            <a:pPr marL="12700" marR="488950">
              <a:lnSpc>
                <a:spcPts val="3770"/>
              </a:lnSpc>
              <a:spcBef>
                <a:spcPts val="225"/>
              </a:spcBef>
            </a:pPr>
            <a:r>
              <a:rPr lang="de-DE" sz="3150" spc="-5" dirty="0">
                <a:solidFill>
                  <a:srgbClr val="0072BC"/>
                </a:solidFill>
                <a:latin typeface="Arial"/>
                <a:cs typeface="Arial"/>
              </a:rPr>
              <a:t>In der Antarktis müssen gewisse Bedingungen erfüllt werden, um die Umwelt zu schützen. Viele wurden von der IAATO ausgearbeitet. Dazu </a:t>
            </a:r>
            <a:r>
              <a:rPr lang="de-DE" sz="3150" spc="-5" dirty="0" smtClean="0">
                <a:solidFill>
                  <a:srgbClr val="0072BC"/>
                </a:solidFill>
                <a:latin typeface="Arial"/>
                <a:cs typeface="Arial"/>
              </a:rPr>
              <a:t>gehören</a:t>
            </a:r>
            <a:r>
              <a:rPr sz="3150" spc="-10" dirty="0" smtClean="0">
                <a:solidFill>
                  <a:srgbClr val="0072BC"/>
                </a:solidFill>
                <a:latin typeface="Arial"/>
                <a:cs typeface="Arial"/>
              </a:rPr>
              <a:t>:</a:t>
            </a:r>
            <a:endParaRPr sz="3150" dirty="0">
              <a:latin typeface="Arial"/>
              <a:cs typeface="Arial"/>
            </a:endParaRPr>
          </a:p>
          <a:p>
            <a:pPr marL="364490" indent="-351790">
              <a:lnSpc>
                <a:spcPct val="100000"/>
              </a:lnSpc>
              <a:spcBef>
                <a:spcPts val="855"/>
              </a:spcBef>
              <a:buChar char="●"/>
              <a:tabLst>
                <a:tab pos="365125" algn="l"/>
              </a:tabLst>
            </a:pPr>
            <a:r>
              <a:rPr lang="de-DE" sz="3150" spc="-10" dirty="0">
                <a:solidFill>
                  <a:srgbClr val="0072BC"/>
                </a:solidFill>
                <a:latin typeface="Arial"/>
                <a:cs typeface="Arial"/>
              </a:rPr>
              <a:t>Keine Störung der Tiere an Land oder im </a:t>
            </a:r>
            <a:r>
              <a:rPr lang="de-DE" sz="3150" spc="-10" dirty="0" smtClean="0">
                <a:solidFill>
                  <a:srgbClr val="0072BC"/>
                </a:solidFill>
                <a:latin typeface="Arial"/>
                <a:cs typeface="Arial"/>
              </a:rPr>
              <a:t>Meer</a:t>
            </a:r>
            <a:r>
              <a:rPr sz="3150" spc="-5" dirty="0" smtClean="0">
                <a:solidFill>
                  <a:srgbClr val="0072BC"/>
                </a:solidFill>
                <a:latin typeface="Arial"/>
                <a:cs typeface="Arial"/>
              </a:rPr>
              <a:t>;</a:t>
            </a:r>
            <a:endParaRPr sz="3150" dirty="0">
              <a:latin typeface="Arial"/>
              <a:cs typeface="Arial"/>
            </a:endParaRPr>
          </a:p>
          <a:p>
            <a:pPr marL="364490" indent="-351790">
              <a:lnSpc>
                <a:spcPct val="100000"/>
              </a:lnSpc>
              <a:spcBef>
                <a:spcPts val="975"/>
              </a:spcBef>
              <a:buChar char="●"/>
              <a:tabLst>
                <a:tab pos="365125" algn="l"/>
              </a:tabLst>
            </a:pPr>
            <a:r>
              <a:rPr lang="de-DE" sz="3150" spc="-10" dirty="0">
                <a:solidFill>
                  <a:srgbClr val="0072BC"/>
                </a:solidFill>
                <a:latin typeface="Arial"/>
                <a:cs typeface="Arial"/>
              </a:rPr>
              <a:t>Nicht mehr als 100 Gäste gleichzeitig am </a:t>
            </a:r>
            <a:r>
              <a:rPr lang="de-DE" sz="3150" spc="-10" dirty="0" smtClean="0">
                <a:solidFill>
                  <a:srgbClr val="0072BC"/>
                </a:solidFill>
                <a:latin typeface="Arial"/>
                <a:cs typeface="Arial"/>
              </a:rPr>
              <a:t>Strand</a:t>
            </a:r>
            <a:r>
              <a:rPr sz="3150" spc="-5" dirty="0" smtClean="0">
                <a:solidFill>
                  <a:srgbClr val="0072BC"/>
                </a:solidFill>
                <a:latin typeface="Arial"/>
                <a:cs typeface="Arial"/>
              </a:rPr>
              <a:t>;</a:t>
            </a:r>
            <a:endParaRPr sz="3150" dirty="0">
              <a:latin typeface="Arial"/>
              <a:cs typeface="Arial"/>
            </a:endParaRPr>
          </a:p>
          <a:p>
            <a:pPr marL="364490" indent="-351790">
              <a:lnSpc>
                <a:spcPct val="100000"/>
              </a:lnSpc>
              <a:spcBef>
                <a:spcPts val="980"/>
              </a:spcBef>
              <a:buChar char="●"/>
              <a:tabLst>
                <a:tab pos="365125" algn="l"/>
              </a:tabLst>
            </a:pPr>
            <a:r>
              <a:rPr lang="de-DE" sz="3150" spc="-10" dirty="0">
                <a:solidFill>
                  <a:srgbClr val="0072BC"/>
                </a:solidFill>
                <a:latin typeface="Arial"/>
                <a:cs typeface="Arial"/>
              </a:rPr>
              <a:t>Ein 1:20-Verhältnis von Personal und Gästen an </a:t>
            </a:r>
            <a:r>
              <a:rPr lang="de-DE" sz="3150" spc="-10" dirty="0" smtClean="0">
                <a:solidFill>
                  <a:srgbClr val="0072BC"/>
                </a:solidFill>
                <a:latin typeface="Arial"/>
                <a:cs typeface="Arial"/>
              </a:rPr>
              <a:t>Land</a:t>
            </a:r>
            <a:r>
              <a:rPr sz="3150" spc="-10" dirty="0" smtClean="0">
                <a:solidFill>
                  <a:srgbClr val="0072BC"/>
                </a:solidFill>
                <a:latin typeface="Arial"/>
                <a:cs typeface="Arial"/>
              </a:rPr>
              <a:t>;</a:t>
            </a:r>
            <a:endParaRPr sz="3150" dirty="0">
              <a:latin typeface="Arial"/>
              <a:cs typeface="Arial"/>
            </a:endParaRPr>
          </a:p>
          <a:p>
            <a:pPr marL="364490" marR="935990" indent="-351790">
              <a:lnSpc>
                <a:spcPts val="3770"/>
              </a:lnSpc>
              <a:spcBef>
                <a:spcPts val="1115"/>
              </a:spcBef>
              <a:buChar char="●"/>
              <a:tabLst>
                <a:tab pos="365125" algn="l"/>
              </a:tabLst>
            </a:pPr>
            <a:r>
              <a:rPr lang="de-DE" sz="3150" spc="-5" dirty="0">
                <a:solidFill>
                  <a:srgbClr val="0072BC"/>
                </a:solidFill>
                <a:latin typeface="Arial"/>
                <a:cs typeface="Arial"/>
              </a:rPr>
              <a:t>Schiffe mit über 500 Passagieren dürfen nicht </a:t>
            </a:r>
            <a:r>
              <a:rPr lang="de-DE" sz="3150" spc="-5" dirty="0" smtClean="0">
                <a:solidFill>
                  <a:srgbClr val="0072BC"/>
                </a:solidFill>
                <a:latin typeface="Arial"/>
                <a:cs typeface="Arial"/>
              </a:rPr>
              <a:t>anlegen</a:t>
            </a:r>
            <a:r>
              <a:rPr sz="3150" spc="-10" dirty="0" smtClean="0">
                <a:solidFill>
                  <a:srgbClr val="0072BC"/>
                </a:solidFill>
                <a:latin typeface="Arial"/>
                <a:cs typeface="Arial"/>
              </a:rPr>
              <a:t>;</a:t>
            </a:r>
            <a:endParaRPr sz="3150" dirty="0">
              <a:latin typeface="Arial"/>
              <a:cs typeface="Arial"/>
            </a:endParaRPr>
          </a:p>
          <a:p>
            <a:pPr marL="342265" marR="315595" indent="-329565">
              <a:lnSpc>
                <a:spcPts val="3770"/>
              </a:lnSpc>
              <a:spcBef>
                <a:spcPts val="985"/>
              </a:spcBef>
              <a:buChar char="●"/>
              <a:tabLst>
                <a:tab pos="342900" algn="l"/>
              </a:tabLst>
            </a:pPr>
            <a:r>
              <a:rPr lang="de-DE" sz="3150" spc="-5" dirty="0">
                <a:solidFill>
                  <a:srgbClr val="0072BC"/>
                </a:solidFill>
                <a:latin typeface="Arial"/>
                <a:cs typeface="Arial"/>
              </a:rPr>
              <a:t>Aktivitäten haben nur geringe oder vorübergehende Auswirkungen auf die </a:t>
            </a:r>
            <a:r>
              <a:rPr lang="de-DE" sz="3150" spc="-5" dirty="0" smtClean="0">
                <a:solidFill>
                  <a:srgbClr val="0072BC"/>
                </a:solidFill>
                <a:latin typeface="Arial"/>
                <a:cs typeface="Arial"/>
              </a:rPr>
              <a:t>Umwelt</a:t>
            </a:r>
            <a:r>
              <a:rPr sz="3150" spc="-10" dirty="0" smtClean="0">
                <a:solidFill>
                  <a:srgbClr val="0072BC"/>
                </a:solidFill>
                <a:latin typeface="Arial"/>
                <a:cs typeface="Arial"/>
              </a:rPr>
              <a:t>.</a:t>
            </a:r>
            <a:endParaRPr sz="3150" dirty="0">
              <a:latin typeface="Arial"/>
              <a:cs typeface="Arial"/>
            </a:endParaRPr>
          </a:p>
          <a:p>
            <a:pPr marL="12700" marR="5080">
              <a:lnSpc>
                <a:spcPts val="3770"/>
              </a:lnSpc>
              <a:spcBef>
                <a:spcPts val="1980"/>
              </a:spcBef>
            </a:pPr>
            <a:r>
              <a:rPr lang="de-DE" sz="3150" b="1" spc="-5" dirty="0">
                <a:solidFill>
                  <a:srgbClr val="0072BC"/>
                </a:solidFill>
                <a:latin typeface="Arial"/>
                <a:cs typeface="Arial"/>
              </a:rPr>
              <a:t>Bitte sorgen Sie dafür, dass die Texte und Abbildungen in Ihrem Marketingmaterial diese Anforderungen widerspiegeln.</a:t>
            </a:r>
            <a:endParaRPr sz="3150" dirty="0">
              <a:latin typeface="Arial"/>
              <a:cs typeface="Arial"/>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05" y="1298487"/>
            <a:ext cx="5310505" cy="669290"/>
          </a:xfrm>
          <a:prstGeom prst="rect">
            <a:avLst/>
          </a:prstGeom>
        </p:spPr>
        <p:txBody>
          <a:bodyPr vert="horz" wrap="square" lIns="0" tIns="15240" rIns="0" bIns="0" rtlCol="0">
            <a:spAutoFit/>
          </a:bodyPr>
          <a:lstStyle/>
          <a:p>
            <a:pPr marL="12700">
              <a:lnSpc>
                <a:spcPct val="100000"/>
              </a:lnSpc>
              <a:spcBef>
                <a:spcPts val="120"/>
              </a:spcBef>
            </a:pPr>
            <a:r>
              <a:rPr lang="de-DE" dirty="0"/>
              <a:t>Marketing Antarktis</a:t>
            </a:r>
            <a:endParaRPr spc="0" dirty="0"/>
          </a:p>
        </p:txBody>
      </p:sp>
      <p:sp>
        <p:nvSpPr>
          <p:cNvPr id="3" name="object 3"/>
          <p:cNvSpPr txBox="1"/>
          <p:nvPr/>
        </p:nvSpPr>
        <p:spPr>
          <a:xfrm>
            <a:off x="1017635" y="2894410"/>
            <a:ext cx="7828280" cy="7089761"/>
          </a:xfrm>
          <a:prstGeom prst="rect">
            <a:avLst/>
          </a:prstGeom>
        </p:spPr>
        <p:txBody>
          <a:bodyPr vert="horz" wrap="square" lIns="0" tIns="28575" rIns="0" bIns="0" rtlCol="0">
            <a:spAutoFit/>
          </a:bodyPr>
          <a:lstStyle/>
          <a:p>
            <a:pPr marL="12700" marR="177800">
              <a:lnSpc>
                <a:spcPts val="3770"/>
              </a:lnSpc>
              <a:spcBef>
                <a:spcPts val="225"/>
              </a:spcBef>
            </a:pPr>
            <a:r>
              <a:rPr lang="de-DE" sz="3150" spc="-5" dirty="0">
                <a:solidFill>
                  <a:srgbClr val="0072BC"/>
                </a:solidFill>
                <a:latin typeface="Arial"/>
                <a:cs typeface="Arial"/>
              </a:rPr>
              <a:t>Bilder und Videos sind ein ausgezeichnetes Mittel, um die Herrlichkeit der Antarktis zu veranschaulichen. Allerdings können sie von der Öffentlichkeit, den Medien und der am Antarktisvertrag beteiligten Nationen, die die touristischen Aktivitäten genehmigen, auch leicht aus dem Zusammenhang gerissen </a:t>
            </a:r>
            <a:r>
              <a:rPr lang="de-DE" sz="3150" spc="-5" dirty="0" smtClean="0">
                <a:solidFill>
                  <a:srgbClr val="0072BC"/>
                </a:solidFill>
                <a:latin typeface="Arial"/>
                <a:cs typeface="Arial"/>
              </a:rPr>
              <a:t>werden</a:t>
            </a:r>
            <a:r>
              <a:rPr sz="3150" spc="-10" dirty="0" smtClean="0">
                <a:solidFill>
                  <a:srgbClr val="0072BC"/>
                </a:solidFill>
                <a:latin typeface="Arial"/>
                <a:cs typeface="Arial"/>
              </a:rPr>
              <a:t>.</a:t>
            </a:r>
            <a:endParaRPr sz="3150" dirty="0">
              <a:latin typeface="Arial"/>
              <a:cs typeface="Arial"/>
            </a:endParaRPr>
          </a:p>
          <a:p>
            <a:pPr marL="12700" marR="5080">
              <a:lnSpc>
                <a:spcPts val="3770"/>
              </a:lnSpc>
              <a:spcBef>
                <a:spcPts val="985"/>
              </a:spcBef>
            </a:pPr>
            <a:r>
              <a:rPr lang="de-DE" sz="3150" spc="-10" dirty="0">
                <a:solidFill>
                  <a:srgbClr val="0072BC"/>
                </a:solidFill>
                <a:latin typeface="Arial"/>
                <a:cs typeface="Arial"/>
              </a:rPr>
              <a:t>Beachten Sie, dass lange Kameraobjektive die Ansicht beeinflussen und Objekte näher erscheinen lassen als sie tatsächlich </a:t>
            </a:r>
            <a:r>
              <a:rPr lang="de-DE" sz="3150" spc="-10" dirty="0" smtClean="0">
                <a:solidFill>
                  <a:srgbClr val="0072BC"/>
                </a:solidFill>
                <a:latin typeface="Arial"/>
                <a:cs typeface="Arial"/>
              </a:rPr>
              <a:t>sind</a:t>
            </a:r>
            <a:r>
              <a:rPr sz="3150" spc="-10" dirty="0" smtClean="0">
                <a:solidFill>
                  <a:srgbClr val="0072BC"/>
                </a:solidFill>
                <a:latin typeface="Arial"/>
                <a:cs typeface="Arial"/>
              </a:rPr>
              <a:t>.</a:t>
            </a:r>
            <a:endParaRPr sz="3150" dirty="0">
              <a:latin typeface="Arial"/>
              <a:cs typeface="Arial"/>
            </a:endParaRPr>
          </a:p>
          <a:p>
            <a:pPr marL="12700">
              <a:lnSpc>
                <a:spcPct val="100000"/>
              </a:lnSpc>
              <a:spcBef>
                <a:spcPts val="855"/>
              </a:spcBef>
            </a:pPr>
            <a:r>
              <a:rPr lang="de-DE" sz="3150" spc="-5" dirty="0">
                <a:solidFill>
                  <a:srgbClr val="0072BC"/>
                </a:solidFill>
                <a:latin typeface="Arial"/>
                <a:cs typeface="Arial"/>
              </a:rPr>
              <a:t>Wenn Sie Abbildungen verwenden, halten Sie sich also bitte an Folgendes:</a:t>
            </a:r>
            <a:endParaRPr sz="3150" dirty="0">
              <a:latin typeface="Arial"/>
              <a:cs typeface="Arial"/>
            </a:endParaRPr>
          </a:p>
        </p:txBody>
      </p:sp>
      <p:sp>
        <p:nvSpPr>
          <p:cNvPr id="4" name="object 4"/>
          <p:cNvSpPr/>
          <p:nvPr/>
        </p:nvSpPr>
        <p:spPr>
          <a:xfrm>
            <a:off x="9279163" y="3072128"/>
            <a:ext cx="9683791" cy="645586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9279163" y="3072124"/>
            <a:ext cx="9684385" cy="6456045"/>
          </a:xfrm>
          <a:custGeom>
            <a:avLst/>
            <a:gdLst/>
            <a:ahLst/>
            <a:cxnLst/>
            <a:rect l="l" t="t" r="r" b="b"/>
            <a:pathLst>
              <a:path w="9684385" h="6456045">
                <a:moveTo>
                  <a:pt x="0" y="6455867"/>
                </a:moveTo>
                <a:lnTo>
                  <a:pt x="9683800" y="6455867"/>
                </a:lnTo>
                <a:lnTo>
                  <a:pt x="9683800" y="0"/>
                </a:lnTo>
                <a:lnTo>
                  <a:pt x="0" y="0"/>
                </a:lnTo>
                <a:lnTo>
                  <a:pt x="0" y="6455867"/>
                </a:lnTo>
                <a:close/>
              </a:path>
            </a:pathLst>
          </a:custGeom>
          <a:ln w="221633">
            <a:solidFill>
              <a:srgbClr val="FFFFFF"/>
            </a:solidFill>
          </a:ln>
        </p:spPr>
        <p:txBody>
          <a:bodyPr wrap="square" lIns="0" tIns="0" rIns="0" bIns="0" rtlCol="0"/>
          <a:lstStyle/>
          <a:p>
            <a:endParaRPr/>
          </a:p>
        </p:txBody>
      </p:sp>
      <p:sp>
        <p:nvSpPr>
          <p:cNvPr id="6" name="object 6"/>
          <p:cNvSpPr txBox="1"/>
          <p:nvPr/>
        </p:nvSpPr>
        <p:spPr>
          <a:xfrm>
            <a:off x="17000875" y="10171544"/>
            <a:ext cx="2086610" cy="392430"/>
          </a:xfrm>
          <a:prstGeom prst="rect">
            <a:avLst/>
          </a:prstGeom>
        </p:spPr>
        <p:txBody>
          <a:bodyPr vert="horz" wrap="square" lIns="0" tIns="0" rIns="0" bIns="0" rtlCol="0">
            <a:spAutoFit/>
          </a:bodyPr>
          <a:lstStyle/>
          <a:p>
            <a:pPr marL="12700">
              <a:lnSpc>
                <a:spcPts val="2950"/>
              </a:lnSpc>
            </a:pPr>
            <a:r>
              <a:rPr sz="2550" i="1" dirty="0">
                <a:solidFill>
                  <a:srgbClr val="231F20"/>
                </a:solidFill>
                <a:latin typeface="Arial"/>
                <a:cs typeface="Arial"/>
                <a:hlinkClick r:id="rId3"/>
              </a:rPr>
              <a:t>www.iaato.org</a:t>
            </a:r>
            <a:endParaRPr sz="255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IAATO Blue hyperlink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4AB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TotalTime>
  <Words>1173</Words>
  <Application>Microsoft Office PowerPoint</Application>
  <PresentationFormat>Custom</PresentationFormat>
  <Paragraphs>86</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Marketing Antarktis</vt:lpstr>
      <vt:lpstr>Marketing Antarktis</vt:lpstr>
      <vt:lpstr>Marketing Antarktis</vt:lpstr>
      <vt:lpstr>Marketing Antarktis</vt:lpstr>
      <vt:lpstr>Marketing Antarktis</vt:lpstr>
      <vt:lpstr>Marketing Antarktis</vt:lpstr>
      <vt:lpstr>Marketing Antarktis</vt:lpstr>
      <vt:lpstr>Marketing Antarktis</vt:lpstr>
      <vt:lpstr>Marketing Antarktis</vt:lpstr>
      <vt:lpstr>Marketing Antarktis</vt:lpstr>
      <vt:lpstr>Marketing Antarktis</vt:lpstr>
      <vt:lpstr>Marketing Antarktis</vt:lpstr>
      <vt:lpstr>Marketing Antarktis</vt:lpstr>
      <vt:lpstr>Marketing Antarktis</vt:lpstr>
      <vt:lpstr>Marketing Antarktis</vt:lpstr>
      <vt:lpstr>Marketing Antarktis</vt:lpstr>
      <vt:lpstr>Marketing Antarktis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Alexandru Paul</dc:creator>
  <cp:lastModifiedBy>FAFANEATA, Nicoleta</cp:lastModifiedBy>
  <cp:revision>10</cp:revision>
  <dcterms:created xsi:type="dcterms:W3CDTF">2018-04-11T15:43:49Z</dcterms:created>
  <dcterms:modified xsi:type="dcterms:W3CDTF">2018-07-20T06:01:32Z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2018-04-11T00:00:00Z</vt:filetime>
  </property>
  <property fmtid="{D5CDD505-2E9C-101B-9397-08002B2CF9AE}" pid="3" name="Creator">
    <vt:lpwstr>Adobe InDesign CC 13.1 (Macintosh)</vt:lpwstr>
  </property>
  <property fmtid="{D5CDD505-2E9C-101B-9397-08002B2CF9AE}" pid="4" name="LastSaved">
    <vt:filetime>2018-04-11T00:00:00Z</vt:filetime>
  </property>
</Properties>
</file>